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30"/>
  </p:notesMasterIdLst>
  <p:sldIdLst>
    <p:sldId id="256" r:id="rId2"/>
    <p:sldId id="257" r:id="rId3"/>
    <p:sldId id="301" r:id="rId4"/>
    <p:sldId id="282" r:id="rId5"/>
    <p:sldId id="283" r:id="rId6"/>
    <p:sldId id="284" r:id="rId7"/>
    <p:sldId id="285" r:id="rId8"/>
    <p:sldId id="302" r:id="rId9"/>
    <p:sldId id="289" r:id="rId10"/>
    <p:sldId id="287" r:id="rId11"/>
    <p:sldId id="288" r:id="rId12"/>
    <p:sldId id="290" r:id="rId13"/>
    <p:sldId id="293" r:id="rId14"/>
    <p:sldId id="292" r:id="rId15"/>
    <p:sldId id="294" r:id="rId16"/>
    <p:sldId id="296" r:id="rId17"/>
    <p:sldId id="297" r:id="rId18"/>
    <p:sldId id="295" r:id="rId19"/>
    <p:sldId id="298" r:id="rId20"/>
    <p:sldId id="299" r:id="rId21"/>
    <p:sldId id="300" r:id="rId22"/>
    <p:sldId id="258" r:id="rId23"/>
    <p:sldId id="260" r:id="rId24"/>
    <p:sldId id="263" r:id="rId25"/>
    <p:sldId id="269" r:id="rId26"/>
    <p:sldId id="262" r:id="rId27"/>
    <p:sldId id="275" r:id="rId28"/>
    <p:sldId id="264" r:id="rId2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" initials="H" lastIdx="31" clrIdx="0">
    <p:extLst>
      <p:ext uri="{19B8F6BF-5375-455C-9EA6-DF929625EA0E}">
        <p15:presenceInfo xmlns:p15="http://schemas.microsoft.com/office/powerpoint/2012/main" userId="HOME" providerId="None"/>
      </p:ext>
    </p:extLst>
  </p:cmAuthor>
  <p:cmAuthor id="2" name="STRANGER" initials="S" lastIdx="18" clrIdx="1">
    <p:extLst>
      <p:ext uri="{19B8F6BF-5375-455C-9EA6-DF929625EA0E}">
        <p15:presenceInfo xmlns:p15="http://schemas.microsoft.com/office/powerpoint/2012/main" userId="STRAN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09" autoAdjust="0"/>
    <p:restoredTop sz="95326" autoAdjust="0"/>
  </p:normalViewPr>
  <p:slideViewPr>
    <p:cSldViewPr snapToGrid="0">
      <p:cViewPr varScale="1">
        <p:scale>
          <a:sx n="84" d="100"/>
          <a:sy n="84" d="100"/>
        </p:scale>
        <p:origin x="835" y="82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31T18:45:14.135" idx="15">
    <p:pos x="2786" y="603"/>
    <p:text>имх, лобач, лого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31T18:49:35.753" idx="16">
    <p:pos x="10" y="10"/>
    <p:text>35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31T06:51:09.941" idx="31">
    <p:pos x="2077" y="2198"/>
    <p:text>добавить время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29T21:58:23.876" idx="10">
    <p:pos x="1495" y="2573"/>
    <p:text>в 1000 раз</p:text>
    <p:extLst>
      <p:ext uri="{C676402C-5697-4E1C-873F-D02D1690AC5C}">
        <p15:threadingInfo xmlns:p15="http://schemas.microsoft.com/office/powerpoint/2012/main" timeZoneBias="-180"/>
      </p:ext>
    </p:extLst>
  </p:cm>
  <p:cm authorId="2" dt="2024-05-29T21:58:35.174" idx="11">
    <p:pos x="4592" y="2788"/>
    <p:text>в 1000 ра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31T04:32:32.243" idx="28">
    <p:pos x="4605" y="1840"/>
    <p:text>добавить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29T21:58:09.852" idx="9">
    <p:pos x="1666" y="2948"/>
    <p:text>d 1000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30T00:25:40.083" idx="13">
    <p:pos x="4739" y="1513"/>
    <p:text>добавить че нить</p:text>
    <p:extLst>
      <p:ext uri="{C676402C-5697-4E1C-873F-D02D1690AC5C}">
        <p15:threadingInfo xmlns:p15="http://schemas.microsoft.com/office/powerpoint/2012/main" timeZoneBias="-180"/>
      </p:ext>
    </p:extLst>
  </p:cm>
  <p:cm authorId="2" dt="2024-05-31T18:53:59.720" idx="17">
    <p:pos x="10" y="10"/>
    <p:text>сгруппировать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31T18:54:17.290" idx="18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31T05:31:06.084" idx="29">
    <p:pos x="2411" y="3210"/>
    <p:text>нет данных</p:text>
    <p:extLst>
      <p:ext uri="{C676402C-5697-4E1C-873F-D02D1690AC5C}">
        <p15:threadingInfo xmlns:p15="http://schemas.microsoft.com/office/powerpoint/2012/main" timeZoneBias="-180"/>
      </p:ext>
    </p:extLst>
  </p:cm>
  <p:cm authorId="1" dt="2024-05-31T05:31:45.899" idx="30">
    <p:pos x="2589" y="4061"/>
    <p:text>д0</p:text>
    <p:extLst>
      <p:ext uri="{C676402C-5697-4E1C-873F-D02D1690AC5C}">
        <p15:threadingInfo xmlns:p15="http://schemas.microsoft.com/office/powerpoint/2012/main" timeZoneBias="-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4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A79C6-ED07-4761-8BAD-3D792A61B295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68FD4-B796-4C51-95E6-64953EF1D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0786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FE4D4-3F6F-4598-BD11-E8122735F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316B12-82E2-493E-94F1-F9192D4D8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06564C-37B6-4E0E-BE96-9C0F80AE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2C3F-3A2E-4C17-811D-CE55A8A6B5A9}" type="datetime1">
              <a:rPr lang="ru-RU" smtClean="0"/>
              <a:t>31.05.2024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1D8C72-214A-4AB6-9C7C-F4D142C43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43F459-9080-4D18-89C5-8ADEDC9D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470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D1ECB-81A8-46DC-A9C2-4D983778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56AA09-F726-4DC0-B893-5C690D369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F0E322-3133-44EC-B7C5-28269DB3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5A84-5700-4A24-B73D-42D63681A47C}" type="datetime1">
              <a:rPr lang="ru-RU" smtClean="0"/>
              <a:t>31.05.2024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0AC146-BD4A-4B07-B376-1D23D1861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9C919F-81C6-4353-8B08-8DF71CAE8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1531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1F2873D-3781-4CA9-A2D1-92B1E4EC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5702-ED76-407D-9219-DFDFCFA65CF9}" type="datetime1">
              <a:rPr lang="ru-RU" smtClean="0"/>
              <a:t>31.05.2024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08F5911-E076-4131-8503-3790DAE2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12B1DB-0137-4752-805D-ED9FC599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24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C9C2-2147-46DA-B512-9750EBFB7FCD}" type="datetime1">
              <a:rPr lang="ru-RU" smtClean="0"/>
              <a:t>31.05.2024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CEC19003-FD66-4EE2-B2FC-54CC186F223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D6E16B48-8F08-444F-BF10-2358474845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711748"/>
            <a:ext cx="6319657" cy="439858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DB30DA-2C25-475A-88A3-A2072284D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144000" cy="696686"/>
          </a:xfrm>
        </p:spPr>
        <p:txBody>
          <a:bodyPr>
            <a:normAutofit/>
          </a:bodyPr>
          <a:lstStyle>
            <a:lvl1pPr>
              <a:defRPr sz="2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931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C5F32-DAD2-4583-B60B-A0B2D4A8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6E94E4-23BE-4363-9372-D865E5D9D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271B8C-884B-4582-8E49-AC2B1E177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C5A72-1A47-45D8-A9AD-55F7697D1B15}" type="datetime1">
              <a:rPr lang="ru-RU" smtClean="0"/>
              <a:t>31.05.2024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C87F36-2EB5-4979-AB60-75D64CA52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3668F6-1C68-48FF-9147-FFD4F0DF1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63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3" r:id="rId2"/>
    <p:sldLayoutId id="2147483697" r:id="rId3"/>
    <p:sldLayoutId id="2147483702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40.png"/><Relationship Id="rId7" Type="http://schemas.openxmlformats.org/officeDocument/2006/relationships/image" Target="../media/image49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11" Type="http://schemas.openxmlformats.org/officeDocument/2006/relationships/comments" Target="../comments/comment4.xml"/><Relationship Id="rId5" Type="http://schemas.openxmlformats.org/officeDocument/2006/relationships/image" Target="../media/image54.png"/><Relationship Id="rId10" Type="http://schemas.openxmlformats.org/officeDocument/2006/relationships/image" Target="../media/image520.png"/><Relationship Id="rId4" Type="http://schemas.openxmlformats.org/officeDocument/2006/relationships/image" Target="../media/image53.png"/><Relationship Id="rId9" Type="http://schemas.openxmlformats.org/officeDocument/2006/relationships/image" Target="../media/image5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2.png"/><Relationship Id="rId7" Type="http://schemas.openxmlformats.org/officeDocument/2006/relationships/image" Target="../media/image57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5.xml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0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2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comments" Target="../comments/comment6.xml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3" Type="http://schemas.openxmlformats.org/officeDocument/2006/relationships/image" Target="../media/image78.png"/><Relationship Id="rId7" Type="http://schemas.openxmlformats.org/officeDocument/2006/relationships/image" Target="../media/image71.png"/><Relationship Id="rId12" Type="http://schemas.openxmlformats.org/officeDocument/2006/relationships/image" Target="../media/image68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0.png"/><Relationship Id="rId11" Type="http://schemas.openxmlformats.org/officeDocument/2006/relationships/oleObject" Target="../embeddings/oleObject11.bin"/><Relationship Id="rId5" Type="http://schemas.openxmlformats.org/officeDocument/2006/relationships/image" Target="../media/image90.png"/><Relationship Id="rId10" Type="http://schemas.openxmlformats.org/officeDocument/2006/relationships/image" Target="../media/image74.png"/><Relationship Id="rId4" Type="http://schemas.openxmlformats.org/officeDocument/2006/relationships/image" Target="../media/image80.png"/><Relationship Id="rId9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7.png"/><Relationship Id="rId7" Type="http://schemas.openxmlformats.org/officeDocument/2006/relationships/image" Target="../media/image8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76.jpeg"/><Relationship Id="rId4" Type="http://schemas.openxmlformats.org/officeDocument/2006/relationships/image" Target="../media/image79.png"/><Relationship Id="rId9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91.png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0.emf"/><Relationship Id="rId5" Type="http://schemas.openxmlformats.org/officeDocument/2006/relationships/package" Target="../embeddings/Microsoft_Excel_Worksheet.xlsx"/><Relationship Id="rId10" Type="http://schemas.openxmlformats.org/officeDocument/2006/relationships/comments" Target="../comments/comment7.xml"/><Relationship Id="rId4" Type="http://schemas.openxmlformats.org/officeDocument/2006/relationships/image" Target="../media/image870.png"/><Relationship Id="rId9" Type="http://schemas.openxmlformats.org/officeDocument/2006/relationships/image" Target="../media/image9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3.jpeg"/><Relationship Id="rId7" Type="http://schemas.openxmlformats.org/officeDocument/2006/relationships/image" Target="../media/image920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0.png"/><Relationship Id="rId5" Type="http://schemas.openxmlformats.org/officeDocument/2006/relationships/image" Target="../media/image95.jpeg"/><Relationship Id="rId10" Type="http://schemas.openxmlformats.org/officeDocument/2006/relationships/comments" Target="../comments/comment8.xml"/><Relationship Id="rId4" Type="http://schemas.openxmlformats.org/officeDocument/2006/relationships/image" Target="../media/image94.jpeg"/><Relationship Id="rId9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9.xml"/><Relationship Id="rId3" Type="http://schemas.openxmlformats.org/officeDocument/2006/relationships/image" Target="../media/image97.png"/><Relationship Id="rId7" Type="http://schemas.openxmlformats.org/officeDocument/2006/relationships/image" Target="../media/image9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99.png"/><Relationship Id="rId4" Type="http://schemas.openxmlformats.org/officeDocument/2006/relationships/image" Target="../media/image98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11" Type="http://schemas.openxmlformats.org/officeDocument/2006/relationships/comments" Target="../comments/comment2.xml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9.emf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5.emf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A7002B1-A2A2-4815-97B2-C2228282F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49424"/>
            <a:ext cx="9144000" cy="1260539"/>
          </a:xfrm>
        </p:spPr>
        <p:txBody>
          <a:bodyPr>
            <a:noAutofit/>
          </a:bodyPr>
          <a:lstStyle/>
          <a:p>
            <a:r>
              <a:rPr lang="ru-RU" sz="2800" b="1" dirty="0"/>
              <a:t>Моделирование процесса полимеризации композиций</a:t>
            </a:r>
            <a:br>
              <a:rPr lang="ru-RU" sz="2800" b="1" dirty="0"/>
            </a:br>
            <a:r>
              <a:rPr lang="ru-RU" sz="2800" b="1" dirty="0"/>
              <a:t>ДМЭГ/бутанол, ПЭТА/бутанол и ОКМ-2/бутанол, инициируемого системой о-хинон/амин</a:t>
            </a:r>
            <a:endParaRPr lang="ru-RU" sz="3600" dirty="0"/>
          </a:p>
        </p:txBody>
      </p:sp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BFC612B2-8CE3-4485-80B5-E84966254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7466" y="4297680"/>
            <a:ext cx="6787662" cy="2560320"/>
          </a:xfrm>
        </p:spPr>
        <p:txBody>
          <a:bodyPr>
            <a:normAutofit lnSpcReduction="10000"/>
          </a:bodyPr>
          <a:lstStyle/>
          <a:p>
            <a:pPr algn="r"/>
            <a:r>
              <a:rPr lang="ru-RU" dirty="0"/>
              <a:t>Работу выполнил:</a:t>
            </a:r>
          </a:p>
          <a:p>
            <a:pPr algn="r"/>
            <a:r>
              <a:rPr lang="ru-RU" dirty="0"/>
              <a:t> студент 5 курса Крайнов Илья Олегович</a:t>
            </a:r>
          </a:p>
          <a:p>
            <a:pPr algn="r"/>
            <a:endParaRPr lang="ru-RU" dirty="0"/>
          </a:p>
          <a:p>
            <a:pPr algn="r">
              <a:lnSpc>
                <a:spcPct val="170000"/>
              </a:lnSpc>
            </a:pPr>
            <a:r>
              <a:rPr lang="ru-RU" dirty="0"/>
              <a:t>Работа выполнена в ИМХ РАН под руководством: </a:t>
            </a:r>
            <a:br>
              <a:rPr lang="ru-RU" dirty="0"/>
            </a:br>
            <a:r>
              <a:rPr lang="ru-RU" dirty="0"/>
              <a:t>к.х.н.  Арсеньева М.В.</a:t>
            </a:r>
          </a:p>
          <a:p>
            <a:pPr algn="r">
              <a:lnSpc>
                <a:spcPct val="170000"/>
              </a:lnSpc>
            </a:pPr>
            <a:r>
              <a:rPr lang="ru-RU" dirty="0"/>
              <a:t>к.ф.-м.н. </a:t>
            </a:r>
            <a:r>
              <a:rPr lang="ru-RU" dirty="0" err="1"/>
              <a:t>Полуштайцева</a:t>
            </a:r>
            <a:r>
              <a:rPr lang="ru-RU" dirty="0"/>
              <a:t> Ю. В.</a:t>
            </a:r>
          </a:p>
          <a:p>
            <a:pPr algn="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89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CA46016-2201-4D5A-8046-6DAA59856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39" y="3877103"/>
            <a:ext cx="3686352" cy="576929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Рост и передача цепи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449619A-B5E5-4F5D-B76F-F4BD01EE5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48" y="730098"/>
            <a:ext cx="3780665" cy="600900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85ADA9D-39CE-4CA9-9B8D-F9332CCA6CDF}"/>
              </a:ext>
            </a:extLst>
          </p:cNvPr>
          <p:cNvGrpSpPr/>
          <p:nvPr/>
        </p:nvGrpSpPr>
        <p:grpSpPr>
          <a:xfrm>
            <a:off x="4972913" y="770126"/>
            <a:ext cx="3508008" cy="504031"/>
            <a:chOff x="2464879" y="3460275"/>
            <a:chExt cx="4507930" cy="647700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62C8734C-CB2D-4CF9-B34D-1BCA0E601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2000"/>
            <a:stretch/>
          </p:blipFill>
          <p:spPr>
            <a:xfrm>
              <a:off x="2464879" y="3460275"/>
              <a:ext cx="1037273" cy="647700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22A55F1D-50D7-4812-BF90-EDFCB7234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138" r="1977"/>
            <a:stretch/>
          </p:blipFill>
          <p:spPr>
            <a:xfrm>
              <a:off x="3406649" y="3460275"/>
              <a:ext cx="3566160" cy="647700"/>
            </a:xfrm>
            <a:prstGeom prst="rect">
              <a:avLst/>
            </a:prstGeom>
          </p:spPr>
        </p:pic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1D7D488-EBAC-4F9A-837E-2261A7E677A5}"/>
              </a:ext>
            </a:extLst>
          </p:cNvPr>
          <p:cNvSpPr/>
          <p:nvPr/>
        </p:nvSpPr>
        <p:spPr>
          <a:xfrm>
            <a:off x="622407" y="676841"/>
            <a:ext cx="7888695" cy="6899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E728EF-73CC-460A-AC02-CA8A184D2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95" y="2104395"/>
            <a:ext cx="4288039" cy="1278422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129E77D-A06F-45C2-B763-1066BC79AE20}"/>
              </a:ext>
            </a:extLst>
          </p:cNvPr>
          <p:cNvSpPr/>
          <p:nvPr/>
        </p:nvSpPr>
        <p:spPr>
          <a:xfrm>
            <a:off x="622407" y="2080615"/>
            <a:ext cx="7892943" cy="133526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низ 19">
            <a:extLst>
              <a:ext uri="{FF2B5EF4-FFF2-40B4-BE49-F238E27FC236}">
                <a16:creationId xmlns:a16="http://schemas.microsoft.com/office/drawing/2014/main" id="{638F924C-71CA-4C7C-AEB1-62A99D888FAC}"/>
              </a:ext>
            </a:extLst>
          </p:cNvPr>
          <p:cNvSpPr/>
          <p:nvPr/>
        </p:nvSpPr>
        <p:spPr>
          <a:xfrm>
            <a:off x="4196183" y="3411756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2CBDD9D-4AB0-4F61-8D09-3A861720B0E8}"/>
              </a:ext>
            </a:extLst>
          </p:cNvPr>
          <p:cNvGrpSpPr/>
          <p:nvPr/>
        </p:nvGrpSpPr>
        <p:grpSpPr>
          <a:xfrm>
            <a:off x="4657286" y="4037310"/>
            <a:ext cx="3080974" cy="390000"/>
            <a:chOff x="3666292" y="5031119"/>
            <a:chExt cx="4621410" cy="542925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4E077FB8-766D-4382-A9A2-ECFF4CC1D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325"/>
            <a:stretch/>
          </p:blipFill>
          <p:spPr>
            <a:xfrm>
              <a:off x="4739640" y="5031119"/>
              <a:ext cx="3548062" cy="54292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7289AC3C-C8C6-4A6D-9B81-0F3AF70C1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1876" r="82273"/>
            <a:stretch/>
          </p:blipFill>
          <p:spPr>
            <a:xfrm>
              <a:off x="3666292" y="5095595"/>
              <a:ext cx="987743" cy="478449"/>
            </a:xfrm>
            <a:prstGeom prst="rect">
              <a:avLst/>
            </a:prstGeom>
          </p:spPr>
        </p:pic>
      </p:grpSp>
      <p:sp>
        <p:nvSpPr>
          <p:cNvPr id="26" name="Rectangle 2">
            <a:extLst>
              <a:ext uri="{FF2B5EF4-FFF2-40B4-BE49-F238E27FC236}">
                <a16:creationId xmlns:a16="http://schemas.microsoft.com/office/drawing/2014/main" id="{5C419D4A-91DE-42C6-9F9D-DC0CE5E8A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581" y="587324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4262AAE-C3A1-4089-9195-732871F307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2"/>
          <a:stretch/>
        </p:blipFill>
        <p:spPr>
          <a:xfrm>
            <a:off x="622407" y="5133761"/>
            <a:ext cx="4392396" cy="1048308"/>
          </a:xfrm>
          <a:prstGeom prst="rect">
            <a:avLst/>
          </a:prstGeom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30ECD3F-9865-40B2-AB82-4F545E35FFEF}"/>
              </a:ext>
            </a:extLst>
          </p:cNvPr>
          <p:cNvGrpSpPr/>
          <p:nvPr/>
        </p:nvGrpSpPr>
        <p:grpSpPr>
          <a:xfrm>
            <a:off x="5108330" y="5205840"/>
            <a:ext cx="3323367" cy="923055"/>
            <a:chOff x="3792826" y="2377328"/>
            <a:chExt cx="4665563" cy="1160808"/>
          </a:xfrm>
        </p:grpSpPr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1912245F-3BE5-4699-9D73-0F1FD80EB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68701"/>
            <a:stretch/>
          </p:blipFill>
          <p:spPr>
            <a:xfrm>
              <a:off x="3792826" y="2377328"/>
              <a:ext cx="1726122" cy="1123950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7587F893-EA92-4D2B-98A6-DB592B93B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6453"/>
            <a:stretch/>
          </p:blipFill>
          <p:spPr>
            <a:xfrm>
              <a:off x="7159752" y="2414186"/>
              <a:ext cx="1298637" cy="1123950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52AC61FC-01E2-4E09-B1ED-DDC9D1DC5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872" r="34610"/>
            <a:stretch/>
          </p:blipFill>
          <p:spPr>
            <a:xfrm>
              <a:off x="5518948" y="2412274"/>
              <a:ext cx="1572769" cy="1123950"/>
            </a:xfrm>
            <a:prstGeom prst="rect">
              <a:avLst/>
            </a:prstGeom>
          </p:spPr>
        </p:pic>
      </p:grp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D04B509-7146-4690-85EB-93B2B7BF3262}"/>
              </a:ext>
            </a:extLst>
          </p:cNvPr>
          <p:cNvSpPr/>
          <p:nvPr/>
        </p:nvSpPr>
        <p:spPr>
          <a:xfrm>
            <a:off x="620416" y="5040852"/>
            <a:ext cx="7890686" cy="124757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75C928-30D1-40AE-86F1-D63E98E2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B02F85AF-A281-42BB-9B21-944B6832A72E}"/>
              </a:ext>
            </a:extLst>
          </p:cNvPr>
          <p:cNvGrpSpPr/>
          <p:nvPr/>
        </p:nvGrpSpPr>
        <p:grpSpPr>
          <a:xfrm>
            <a:off x="5318853" y="2542314"/>
            <a:ext cx="3080974" cy="390000"/>
            <a:chOff x="3666292" y="5031119"/>
            <a:chExt cx="4621410" cy="542925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179CA7A1-6BE1-48D2-98CC-D4CA2EC8C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325"/>
            <a:stretch/>
          </p:blipFill>
          <p:spPr>
            <a:xfrm>
              <a:off x="4739640" y="5031119"/>
              <a:ext cx="3548062" cy="542925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B16BDF5-0BF4-444E-817B-A4963B52A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1876" r="82273"/>
            <a:stretch/>
          </p:blipFill>
          <p:spPr>
            <a:xfrm>
              <a:off x="3666292" y="5095595"/>
              <a:ext cx="987743" cy="478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84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Ингибирование </a:t>
            </a:r>
            <a:r>
              <a:rPr lang="ru-RU" dirty="0"/>
              <a:t>и обрыв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B49116-D7C1-415A-AA00-AC37F8437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89" y="767928"/>
            <a:ext cx="4140233" cy="518527"/>
          </a:xfrm>
          <a:prstGeom prst="rect">
            <a:avLst/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25B456F6-084B-4C19-A27D-FAB24B15DE99}"/>
              </a:ext>
            </a:extLst>
          </p:cNvPr>
          <p:cNvGrpSpPr/>
          <p:nvPr/>
        </p:nvGrpSpPr>
        <p:grpSpPr>
          <a:xfrm>
            <a:off x="5268206" y="884544"/>
            <a:ext cx="3170944" cy="353450"/>
            <a:chOff x="1665821" y="2289111"/>
            <a:chExt cx="4272635" cy="476250"/>
          </a:xfrm>
        </p:grpSpPr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45692FB5-99CF-49FF-B75E-53465C2C9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602"/>
            <a:stretch/>
          </p:blipFill>
          <p:spPr>
            <a:xfrm>
              <a:off x="2532888" y="2289111"/>
              <a:ext cx="3405568" cy="476250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24A14601-C164-40F6-B1AF-229E789A7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501" r="84440"/>
            <a:stretch/>
          </p:blipFill>
          <p:spPr>
            <a:xfrm>
              <a:off x="1665821" y="2321260"/>
              <a:ext cx="849264" cy="411952"/>
            </a:xfrm>
            <a:prstGeom prst="rect">
              <a:avLst/>
            </a:prstGeom>
          </p:spPr>
        </p:pic>
      </p:grp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48486D6-9102-49E2-9513-1619CF4A9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37" y="1820475"/>
            <a:ext cx="6956623" cy="1588340"/>
          </a:xfrm>
          <a:prstGeom prst="rect">
            <a:avLst/>
          </a:prstGeom>
          <a:ln w="28575">
            <a:noFill/>
          </a:ln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6BAB6E5-D2DC-4F7D-BEFC-D35994F17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24" y="5290151"/>
            <a:ext cx="3729553" cy="67588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913AF0E-229F-4C1A-9A3C-E03D8737786A}"/>
              </a:ext>
            </a:extLst>
          </p:cNvPr>
          <p:cNvGrpSpPr/>
          <p:nvPr/>
        </p:nvGrpSpPr>
        <p:grpSpPr>
          <a:xfrm>
            <a:off x="4826668" y="5503748"/>
            <a:ext cx="3672675" cy="365125"/>
            <a:chOff x="4624277" y="5009095"/>
            <a:chExt cx="4391707" cy="436609"/>
          </a:xfrm>
        </p:grpSpPr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8FE44C38-1CB2-4EEC-9FE0-D4EBAB620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020" r="72106"/>
            <a:stretch/>
          </p:blipFill>
          <p:spPr>
            <a:xfrm>
              <a:off x="4624277" y="5021118"/>
              <a:ext cx="1244686" cy="414691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F54B1444-5E60-4744-8327-10769F91D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602"/>
            <a:stretch/>
          </p:blipFill>
          <p:spPr>
            <a:xfrm>
              <a:off x="5893880" y="5009095"/>
              <a:ext cx="3122104" cy="436609"/>
            </a:xfrm>
            <a:prstGeom prst="rect">
              <a:avLst/>
            </a:prstGeom>
          </p:spPr>
        </p:pic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F3B0310-FB51-493D-A535-3223B643B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11</a:t>
            </a:fld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5838E68-C62F-4F9B-BD2A-887B38752BBF}"/>
              </a:ext>
            </a:extLst>
          </p:cNvPr>
          <p:cNvSpPr/>
          <p:nvPr/>
        </p:nvSpPr>
        <p:spPr>
          <a:xfrm>
            <a:off x="626655" y="696687"/>
            <a:ext cx="7888695" cy="6899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28FAAB-4106-4D79-B1D3-358B3D24351D}"/>
              </a:ext>
            </a:extLst>
          </p:cNvPr>
          <p:cNvSpPr/>
          <p:nvPr/>
        </p:nvSpPr>
        <p:spPr>
          <a:xfrm>
            <a:off x="622407" y="1759205"/>
            <a:ext cx="7892943" cy="3179798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Стрелка: вниз 32">
            <a:extLst>
              <a:ext uri="{FF2B5EF4-FFF2-40B4-BE49-F238E27FC236}">
                <a16:creationId xmlns:a16="http://schemas.microsoft.com/office/drawing/2014/main" id="{64570D3A-E7A9-499B-8A6F-0B53D9BC8139}"/>
              </a:ext>
            </a:extLst>
          </p:cNvPr>
          <p:cNvSpPr/>
          <p:nvPr/>
        </p:nvSpPr>
        <p:spPr>
          <a:xfrm>
            <a:off x="4200356" y="4959711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938BB7-2D7D-4A81-8616-931AEDFDE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7077" y="3549815"/>
            <a:ext cx="4203201" cy="133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11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D6FB6-E697-4F1F-BCA6-B9B769B405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06" y="594360"/>
            <a:ext cx="7892943" cy="277983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CF0464-26DA-477F-AC7F-A4F6254A47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06" y="3734913"/>
            <a:ext cx="7892944" cy="2395921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500F87-DE01-4DDE-BD42-48309E5D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Редукция схемы полимеризации</a:t>
            </a: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1ECB1A6F-3BC5-43FC-83B2-4DA6C99C2D67}"/>
              </a:ext>
            </a:extLst>
          </p:cNvPr>
          <p:cNvSpPr/>
          <p:nvPr/>
        </p:nvSpPr>
        <p:spPr>
          <a:xfrm>
            <a:off x="4197233" y="3374192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5F30A25-58F6-4EFA-B862-455507EE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4535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633738E-B3E0-468F-9787-E59B9346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Ошибка редукции схемы </a:t>
            </a:r>
            <a:r>
              <a:rPr lang="ru-RU" dirty="0" err="1"/>
              <a:t>фотоинициирования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D687ED-B237-4DEF-B655-9CD6FA5FD10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247"/>
            <a:ext cx="8936736" cy="5727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216DBD-12B1-4CF6-91B0-6073C263952E}"/>
              </a:ext>
            </a:extLst>
          </p:cNvPr>
          <p:cNvSpPr txBox="1"/>
          <p:nvPr/>
        </p:nvSpPr>
        <p:spPr>
          <a:xfrm>
            <a:off x="382152" y="524861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7CE5F-0E54-4C73-B509-A5C66D5F464C}"/>
              </a:ext>
            </a:extLst>
          </p:cNvPr>
          <p:cNvSpPr txBox="1"/>
          <p:nvPr/>
        </p:nvSpPr>
        <p:spPr>
          <a:xfrm>
            <a:off x="382152" y="339926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47759-9ECC-4682-8A53-09AFC64F915F}"/>
              </a:ext>
            </a:extLst>
          </p:cNvPr>
          <p:cNvSpPr txBox="1"/>
          <p:nvPr/>
        </p:nvSpPr>
        <p:spPr>
          <a:xfrm>
            <a:off x="4983480" y="339926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193FF-AAE6-492D-9FC8-89C8DF44006B}"/>
              </a:ext>
            </a:extLst>
          </p:cNvPr>
          <p:cNvSpPr txBox="1"/>
          <p:nvPr/>
        </p:nvSpPr>
        <p:spPr>
          <a:xfrm>
            <a:off x="8701736" y="3173013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B91AE-B947-4538-8B60-27B07B6F49B0}"/>
              </a:ext>
            </a:extLst>
          </p:cNvPr>
          <p:cNvSpPr txBox="1"/>
          <p:nvPr/>
        </p:nvSpPr>
        <p:spPr>
          <a:xfrm>
            <a:off x="19427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C48E7F-C550-4CC2-B496-7EB25EC73608}"/>
              </a:ext>
            </a:extLst>
          </p:cNvPr>
          <p:cNvSpPr txBox="1"/>
          <p:nvPr/>
        </p:nvSpPr>
        <p:spPr>
          <a:xfrm>
            <a:off x="68195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9C77EF9-3F19-44B8-A192-A3624C35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7697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633738E-B3E0-468F-9787-E59B9346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Ошибка редукции схемы полимеризации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D687ED-B237-4DEF-B655-9CD6FA5FD1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" y="605247"/>
            <a:ext cx="8864594" cy="5727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216DBD-12B1-4CF6-91B0-6073C263952E}"/>
              </a:ext>
            </a:extLst>
          </p:cNvPr>
          <p:cNvSpPr txBox="1"/>
          <p:nvPr/>
        </p:nvSpPr>
        <p:spPr>
          <a:xfrm>
            <a:off x="1202944" y="605247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7CE5F-0E54-4C73-B509-A5C66D5F464C}"/>
              </a:ext>
            </a:extLst>
          </p:cNvPr>
          <p:cNvSpPr txBox="1"/>
          <p:nvPr/>
        </p:nvSpPr>
        <p:spPr>
          <a:xfrm>
            <a:off x="588264" y="3362820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47759-9ECC-4682-8A53-09AFC64F915F}"/>
              </a:ext>
            </a:extLst>
          </p:cNvPr>
          <p:cNvSpPr txBox="1"/>
          <p:nvPr/>
        </p:nvSpPr>
        <p:spPr>
          <a:xfrm>
            <a:off x="5036820" y="337253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193FF-AAE6-492D-9FC8-89C8DF44006B}"/>
              </a:ext>
            </a:extLst>
          </p:cNvPr>
          <p:cNvSpPr txBox="1"/>
          <p:nvPr/>
        </p:nvSpPr>
        <p:spPr>
          <a:xfrm>
            <a:off x="8674000" y="3244334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B91AE-B947-4538-8B60-27B07B6F49B0}"/>
              </a:ext>
            </a:extLst>
          </p:cNvPr>
          <p:cNvSpPr txBox="1"/>
          <p:nvPr/>
        </p:nvSpPr>
        <p:spPr>
          <a:xfrm>
            <a:off x="19427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C48E7F-C550-4CC2-B496-7EB25EC73608}"/>
              </a:ext>
            </a:extLst>
          </p:cNvPr>
          <p:cNvSpPr txBox="1"/>
          <p:nvPr/>
        </p:nvSpPr>
        <p:spPr>
          <a:xfrm>
            <a:off x="68195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496659C-2E23-432C-93A8-A1BB8AA3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8527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ОКМ-2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8555" y="4542251"/>
            <a:ext cx="6779049" cy="2337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8A1284-11C1-4D85-820A-76704C290C9F}"/>
              </a:ext>
            </a:extLst>
          </p:cNvPr>
          <p:cNvSpPr txBox="1"/>
          <p:nvPr/>
        </p:nvSpPr>
        <p:spPr>
          <a:xfrm>
            <a:off x="6885449" y="658611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490E4-348C-4413-85A5-BC0E90D47803}"/>
              </a:ext>
            </a:extLst>
          </p:cNvPr>
          <p:cNvSpPr txBox="1"/>
          <p:nvPr/>
        </p:nvSpPr>
        <p:spPr>
          <a:xfrm rot="16200000">
            <a:off x="-60753" y="5530995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0" y="566048"/>
            <a:ext cx="7690601" cy="39073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09203" y="2326559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99377" y="3783872"/>
            <a:ext cx="466344" cy="38879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Дуга 23">
            <a:extLst>
              <a:ext uri="{FF2B5EF4-FFF2-40B4-BE49-F238E27FC236}">
                <a16:creationId xmlns:a16="http://schemas.microsoft.com/office/drawing/2014/main" id="{AA68AE41-2B5F-406F-8A21-454AE68341A8}"/>
              </a:ext>
            </a:extLst>
          </p:cNvPr>
          <p:cNvSpPr/>
          <p:nvPr/>
        </p:nvSpPr>
        <p:spPr>
          <a:xfrm rot="16200000">
            <a:off x="703229" y="3943063"/>
            <a:ext cx="1056951" cy="1197864"/>
          </a:xfrm>
          <a:prstGeom prst="arc">
            <a:avLst>
              <a:gd name="adj1" fmla="val 13496778"/>
              <a:gd name="adj2" fmla="val 18689750"/>
            </a:avLst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2A770AD-EC40-4BA0-B91F-3B1DD0CE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15</a:t>
            </a:fld>
            <a:endParaRPr lang="ru-RU" dirty="0"/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9DC49668-EAE0-480C-8FED-4774A9633500}"/>
              </a:ext>
            </a:extLst>
          </p:cNvPr>
          <p:cNvGrpSpPr/>
          <p:nvPr/>
        </p:nvGrpSpPr>
        <p:grpSpPr>
          <a:xfrm>
            <a:off x="6365726" y="4593659"/>
            <a:ext cx="726440" cy="507832"/>
            <a:chOff x="7482840" y="4674566"/>
            <a:chExt cx="726440" cy="507832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8CB83C9E-7450-4C1A-8CDB-9E7C85B0C10F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E70B1B83-D571-4B50-BAEE-416F5BBFC970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82F8B400-6F9E-4BB7-8D70-7EC2F636F6A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8B11C41-CDF5-4653-BE6E-F2AFEFAE4C88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D73DB1-35D5-41F0-804A-39C053EB7EAC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2495296-B72B-457A-B405-076491741B5F}"/>
              </a:ext>
            </a:extLst>
          </p:cNvPr>
          <p:cNvSpPr txBox="1"/>
          <p:nvPr/>
        </p:nvSpPr>
        <p:spPr>
          <a:xfrm>
            <a:off x="7968476" y="4197429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848403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ДМЭГ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471" y="4516280"/>
            <a:ext cx="6826134" cy="2337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D490E4-348C-4413-85A5-BC0E90D47803}"/>
              </a:ext>
            </a:extLst>
          </p:cNvPr>
          <p:cNvSpPr txBox="1"/>
          <p:nvPr/>
        </p:nvSpPr>
        <p:spPr>
          <a:xfrm rot="16200000">
            <a:off x="-49628" y="5530995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9" y="661118"/>
            <a:ext cx="7710678" cy="3809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20328" y="2326559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0AD1D0-E985-4E1E-B9B7-2DEDCB6E0E03}"/>
              </a:ext>
            </a:extLst>
          </p:cNvPr>
          <p:cNvSpPr txBox="1"/>
          <p:nvPr/>
        </p:nvSpPr>
        <p:spPr>
          <a:xfrm>
            <a:off x="7968476" y="4197429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99376" y="3115712"/>
            <a:ext cx="2437015" cy="105695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Дуга 23">
            <a:extLst>
              <a:ext uri="{FF2B5EF4-FFF2-40B4-BE49-F238E27FC236}">
                <a16:creationId xmlns:a16="http://schemas.microsoft.com/office/drawing/2014/main" id="{AA68AE41-2B5F-406F-8A21-454AE68341A8}"/>
              </a:ext>
            </a:extLst>
          </p:cNvPr>
          <p:cNvSpPr/>
          <p:nvPr/>
        </p:nvSpPr>
        <p:spPr>
          <a:xfrm rot="16200000">
            <a:off x="1645052" y="3943064"/>
            <a:ext cx="1056951" cy="1197864"/>
          </a:xfrm>
          <a:prstGeom prst="arc">
            <a:avLst>
              <a:gd name="adj1" fmla="val 13496778"/>
              <a:gd name="adj2" fmla="val 18689750"/>
            </a:avLst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34F531F-FD36-45D4-9E24-DD4149E53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16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E3497E6-954E-4A67-A0B9-8B8A82BD8AF7}"/>
              </a:ext>
            </a:extLst>
          </p:cNvPr>
          <p:cNvGrpSpPr/>
          <p:nvPr/>
        </p:nvGrpSpPr>
        <p:grpSpPr>
          <a:xfrm>
            <a:off x="582005" y="4625998"/>
            <a:ext cx="726440" cy="507832"/>
            <a:chOff x="7482840" y="4674566"/>
            <a:chExt cx="726440" cy="507832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7773FB03-5682-4F93-8CD6-FF0FEBD45AAD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A5E5C3C-A50E-46C3-A162-5121640116B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7CA0C1DA-5372-4D8B-884C-A56B5B38E46D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E43834-418B-4E54-A221-5FD4D83C9F86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DFEAAE-77E5-4875-9C36-D3B19A1E6B98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D34F412-27CF-4576-9F38-5B1312CC71F6}"/>
              </a:ext>
            </a:extLst>
          </p:cNvPr>
          <p:cNvSpPr txBox="1"/>
          <p:nvPr/>
        </p:nvSpPr>
        <p:spPr>
          <a:xfrm>
            <a:off x="6885449" y="658611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187839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34" y="646890"/>
            <a:ext cx="7723370" cy="3830754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ПЭТА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895" y="4532533"/>
            <a:ext cx="6826134" cy="23229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D490E4-348C-4413-85A5-BC0E90D47803}"/>
              </a:ext>
            </a:extLst>
          </p:cNvPr>
          <p:cNvSpPr txBox="1"/>
          <p:nvPr/>
        </p:nvSpPr>
        <p:spPr>
          <a:xfrm rot="16200000">
            <a:off x="-49628" y="5530995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20328" y="2326559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99377" y="3475978"/>
            <a:ext cx="160160" cy="69668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Дуга 23">
            <a:extLst>
              <a:ext uri="{FF2B5EF4-FFF2-40B4-BE49-F238E27FC236}">
                <a16:creationId xmlns:a16="http://schemas.microsoft.com/office/drawing/2014/main" id="{AA68AE41-2B5F-406F-8A21-454AE68341A8}"/>
              </a:ext>
            </a:extLst>
          </p:cNvPr>
          <p:cNvSpPr/>
          <p:nvPr/>
        </p:nvSpPr>
        <p:spPr>
          <a:xfrm rot="16200000">
            <a:off x="683244" y="3943063"/>
            <a:ext cx="1056951" cy="1197864"/>
          </a:xfrm>
          <a:prstGeom prst="arc">
            <a:avLst>
              <a:gd name="adj1" fmla="val 13496778"/>
              <a:gd name="adj2" fmla="val 18689750"/>
            </a:avLst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B89BCFA-A221-48A1-8691-B4693CC7C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17</a:t>
            </a:fld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4D8CD-7839-4F39-BB76-EED6C4AB130F}"/>
              </a:ext>
            </a:extLst>
          </p:cNvPr>
          <p:cNvSpPr txBox="1"/>
          <p:nvPr/>
        </p:nvSpPr>
        <p:spPr>
          <a:xfrm>
            <a:off x="7968476" y="4197429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6F0B9E-E737-4AF4-8084-D8BFAAC605D2}"/>
              </a:ext>
            </a:extLst>
          </p:cNvPr>
          <p:cNvSpPr txBox="1"/>
          <p:nvPr/>
        </p:nvSpPr>
        <p:spPr>
          <a:xfrm>
            <a:off x="6885449" y="658611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4E43C7D0-B65B-4769-B207-3580BC0774EA}"/>
              </a:ext>
            </a:extLst>
          </p:cNvPr>
          <p:cNvGrpSpPr/>
          <p:nvPr/>
        </p:nvGrpSpPr>
        <p:grpSpPr>
          <a:xfrm>
            <a:off x="6365726" y="4593659"/>
            <a:ext cx="726440" cy="507832"/>
            <a:chOff x="7482840" y="4674566"/>
            <a:chExt cx="726440" cy="507832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378B8D0A-D333-45DF-BB59-4A355FF7239A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C1DA3E9F-4588-4306-A8D8-2D562EA992C9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B17B482E-544C-4382-8FC1-8861F72269D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F752F4-A9C7-4451-B901-E076ACC6DE36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912ECC-6456-47CB-B87D-721CEA72D13C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3306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FF2F154-03CE-42AF-93E2-A2513712BE79}"/>
              </a:ext>
            </a:extLst>
          </p:cNvPr>
          <p:cNvPicPr/>
          <p:nvPr/>
        </p:nvPicPr>
        <p:blipFill rotWithShape="1">
          <a:blip r:embed="rId2"/>
          <a:srcRect t="47908"/>
          <a:stretch/>
        </p:blipFill>
        <p:spPr>
          <a:xfrm>
            <a:off x="-1" y="5038594"/>
            <a:ext cx="4527344" cy="149504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CE66FB7-5679-451D-861B-614DACAD90F1}"/>
              </a:ext>
            </a:extLst>
          </p:cNvPr>
          <p:cNvPicPr/>
          <p:nvPr/>
        </p:nvPicPr>
        <p:blipFill rotWithShape="1">
          <a:blip r:embed="rId2"/>
          <a:srcRect t="47908"/>
          <a:stretch/>
        </p:blipFill>
        <p:spPr>
          <a:xfrm>
            <a:off x="4604464" y="5038594"/>
            <a:ext cx="4527344" cy="149504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1AB1DE-0EAB-4153-BBE0-6897B43AA6B9}"/>
              </a:ext>
            </a:extLst>
          </p:cNvPr>
          <p:cNvPicPr/>
          <p:nvPr/>
        </p:nvPicPr>
        <p:blipFill rotWithShape="1">
          <a:blip r:embed="rId2"/>
          <a:srcRect t="47908"/>
          <a:stretch/>
        </p:blipFill>
        <p:spPr>
          <a:xfrm>
            <a:off x="4597109" y="2027199"/>
            <a:ext cx="4527344" cy="14950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Влияние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ru-RU" dirty="0"/>
                  <a:t> на конверсию</a:t>
                </a:r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33" t="-2632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336" y="3613016"/>
            <a:ext cx="4512103" cy="29258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82" y="560833"/>
            <a:ext cx="4527345" cy="2968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063107-742F-4A70-9D2A-714863979B2A}"/>
              </a:ext>
            </a:extLst>
          </p:cNvPr>
          <p:cNvPicPr/>
          <p:nvPr/>
        </p:nvPicPr>
        <p:blipFill rotWithShape="1">
          <a:blip r:embed="rId6"/>
          <a:srcRect b="648"/>
          <a:stretch/>
        </p:blipFill>
        <p:spPr bwMode="auto">
          <a:xfrm>
            <a:off x="4663440" y="3582618"/>
            <a:ext cx="4465320" cy="295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18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659590"/>
            <a:ext cx="4527344" cy="2869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682021" y="2482334"/>
                <a:ext cx="63677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021" y="2482334"/>
                <a:ext cx="63677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3134434" y="5383768"/>
                <a:ext cx="1184363" cy="62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434" y="5383768"/>
                <a:ext cx="1184363" cy="6242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/>
              <p:nvPr/>
            </p:nvSpPr>
            <p:spPr>
              <a:xfrm>
                <a:off x="8113341" y="2482334"/>
                <a:ext cx="68890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ru-RU" sz="3200" i="1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341" y="2482334"/>
                <a:ext cx="68890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428F2EA-2BD1-41F6-85EA-41241200928C}"/>
                  </a:ext>
                </a:extLst>
              </p:cNvPr>
              <p:cNvSpPr/>
              <p:nvPr/>
            </p:nvSpPr>
            <p:spPr>
              <a:xfrm>
                <a:off x="8220517" y="5383768"/>
                <a:ext cx="713529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428F2EA-2BD1-41F6-85EA-412412009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517" y="5383768"/>
                <a:ext cx="713529" cy="6227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41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dirty="0"/>
                  <a:t>Влияние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𝑑𝑄</m:t>
                        </m:r>
                      </m:sub>
                    </m:sSub>
                  </m:oMath>
                </a14:m>
                <a:r>
                  <a:rPr lang="en-US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ru-RU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𝑑𝑖𝑠</m:t>
                        </m:r>
                      </m:sub>
                    </m:sSub>
                  </m:oMath>
                </a14:m>
                <a:r>
                  <a:rPr lang="ru-RU" dirty="0"/>
                  <a:t> на конверсию</a:t>
                </a:r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33" t="-2632" b="-61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" y="3563111"/>
            <a:ext cx="4509629" cy="29730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659" y="589485"/>
            <a:ext cx="4515187" cy="2934003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19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" y="560666"/>
            <a:ext cx="4527380" cy="2962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262673" y="2477500"/>
                <a:ext cx="927883" cy="619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𝑑𝑄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673" y="2477500"/>
                <a:ext cx="927883" cy="6195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413974" y="5136880"/>
                <a:ext cx="160031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𝑟𝐷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74" y="5136880"/>
                <a:ext cx="160031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/>
              <p:nvPr/>
            </p:nvSpPr>
            <p:spPr>
              <a:xfrm>
                <a:off x="4869918" y="2202489"/>
                <a:ext cx="15665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𝑟𝐷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𝑑𝑖𝑠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918" y="2202489"/>
                <a:ext cx="1566519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90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56B9CE8-018B-4BD3-8E15-75A2A45B43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96687"/>
            <a:ext cx="9144000" cy="228425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2400" dirty="0"/>
              <a:t>построение математической модели </a:t>
            </a:r>
            <a:r>
              <a:rPr lang="ru-RU" sz="2400" dirty="0" err="1"/>
              <a:t>фотополимеризации</a:t>
            </a:r>
            <a:r>
              <a:rPr lang="ru-RU" sz="2400" dirty="0"/>
              <a:t>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2400" dirty="0"/>
              <a:t>ДМЭГ/бутанол, ПЭТА/бутанол, ОКМ-2/бутанол,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2400" dirty="0"/>
              <a:t>инициируемой системой о-хинон/амин , </a:t>
            </a:r>
            <a:br>
              <a:rPr lang="ru-RU" sz="2400" dirty="0"/>
            </a:br>
            <a:r>
              <a:rPr lang="ru-RU" sz="2400" dirty="0"/>
              <a:t>которая учитывает кинетику реакции </a:t>
            </a:r>
            <a:r>
              <a:rPr lang="ru-RU" sz="2400" dirty="0" err="1"/>
              <a:t>фотоинициирования</a:t>
            </a:r>
            <a:r>
              <a:rPr lang="ru-RU" sz="2400" dirty="0"/>
              <a:t> и диффузионные процессы 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ЦЕЛЬ РАБОТЫ 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BEA0BCF7-85FA-4F07-9922-5D7A4FE68EF4}"/>
              </a:ext>
            </a:extLst>
          </p:cNvPr>
          <p:cNvSpPr txBox="1">
            <a:spLocks/>
          </p:cNvSpPr>
          <p:nvPr/>
        </p:nvSpPr>
        <p:spPr>
          <a:xfrm>
            <a:off x="0" y="2895978"/>
            <a:ext cx="9144000" cy="4398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Задачи:</a:t>
            </a:r>
          </a:p>
          <a:p>
            <a:pPr lvl="0"/>
            <a:r>
              <a:rPr lang="ru-RU" dirty="0"/>
              <a:t>Построение системы дифференциальных уравнений для описания механизма фотовосстановления и полимеризации</a:t>
            </a:r>
          </a:p>
          <a:p>
            <a:pPr lvl="0"/>
            <a:r>
              <a:rPr lang="ru-RU" dirty="0"/>
              <a:t>Изучение влияния параметров (констант скоростей) на концентрацию действующих компонентов в системе</a:t>
            </a:r>
          </a:p>
          <a:p>
            <a:pPr lvl="0"/>
            <a:r>
              <a:rPr lang="ru-RU" dirty="0"/>
              <a:t>Выбор наиболее оптимального метода численного решения системы.</a:t>
            </a:r>
          </a:p>
          <a:p>
            <a:pPr lvl="0"/>
            <a:r>
              <a:rPr lang="ru-RU" dirty="0"/>
              <a:t>Учет диффузионных процессов при полимеризации.</a:t>
            </a:r>
          </a:p>
          <a:p>
            <a:pPr lvl="0"/>
            <a:r>
              <a:rPr lang="ru-RU" dirty="0"/>
              <a:t>Оценка коэффициентов диффузии компонентов.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/>
          </a:p>
          <a:p>
            <a:pPr marL="457200" indent="-457200"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44558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dirty="0"/>
                  <a:t>Влияние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en-US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на конверсию</a:t>
                </a:r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33" t="-2632" b="-61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" y="3648455"/>
            <a:ext cx="4500554" cy="2887664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20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4" y="606786"/>
            <a:ext cx="4496865" cy="2896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262673" y="2477500"/>
                <a:ext cx="1237711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𝑝𝑟𝑜𝑝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673" y="2477500"/>
                <a:ext cx="1237711" cy="622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3374498" y="5412364"/>
                <a:ext cx="10140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498" y="5412364"/>
                <a:ext cx="101406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992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2400" dirty="0"/>
                  <a:t>Влияние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</m:oMath>
                </a14:m>
                <a:r>
                  <a:rPr lang="en-US" sz="2400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400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ru-RU" sz="2400" dirty="0"/>
                  <a:t> на конверсию</a:t>
                </a:r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00" b="-1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" y="3602878"/>
            <a:ext cx="4521416" cy="293324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36" y="542582"/>
            <a:ext cx="4462174" cy="2974632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21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" y="560870"/>
            <a:ext cx="4539536" cy="29714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286425" y="2496478"/>
                <a:ext cx="199747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𝑠𝑜𝑙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25" y="2496478"/>
                <a:ext cx="199747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2593013" y="5393383"/>
                <a:ext cx="184646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013" y="5393383"/>
                <a:ext cx="184646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/>
              <p:nvPr/>
            </p:nvSpPr>
            <p:spPr>
              <a:xfrm>
                <a:off x="7486650" y="2496479"/>
                <a:ext cx="16810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𝑡𝑒𝑟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2496479"/>
                <a:ext cx="168103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374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6B0AE-11D2-4C86-95B0-513B8F5E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Описание диффузионной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/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ru-RU" sz="20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/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fName>
                                <m:e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⁢</m:t>
                          </m:r>
                        </m:num>
                        <m:den>
                          <m:sSub>
                            <m:sSub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γM</m:t>
                      </m:r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num>
                                    <m:den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/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b="1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𝐏𝐍</m:t>
                              </m:r>
                            </m:sub>
                          </m:sSub>
                          <m:r>
                            <a:rPr lang="ru-RU" sz="2000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𝐏𝐍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blipFill>
                <a:blip r:embed="rId5"/>
                <a:stretch>
                  <a:fillRect l="-304" b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/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i="1"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𝐌𝐏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𝐌𝐏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blipFill>
                <a:blip r:embed="rId6"/>
                <a:stretch>
                  <a:fillRect l="-304" b="-106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FCB97FF-2085-48C4-B8A1-6B3A92416C27}"/>
              </a:ext>
            </a:extLst>
          </p:cNvPr>
          <p:cNvGrpSpPr/>
          <p:nvPr/>
        </p:nvGrpSpPr>
        <p:grpSpPr>
          <a:xfrm>
            <a:off x="-15240" y="2377435"/>
            <a:ext cx="3971778" cy="3682217"/>
            <a:chOff x="-12278" y="2172884"/>
            <a:chExt cx="3199358" cy="3682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/>
                <p:nvPr/>
              </p:nvSpPr>
              <p:spPr>
                <a:xfrm>
                  <a:off x="558564" y="2172884"/>
                  <a:ext cx="262237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𝐍𝐌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𝑁𝑀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64" y="2172884"/>
                  <a:ext cx="262237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/>
                <p:nvPr/>
              </p:nvSpPr>
              <p:spPr>
                <a:xfrm>
                  <a:off x="-4" y="2499387"/>
                  <a:ext cx="3187083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𝝃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𝐏𝐍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𝑁𝑀</m:t>
                            </m:r>
                          </m:sub>
                        </m:sSub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" y="2499387"/>
                  <a:ext cx="3187083" cy="6090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/>
                <p:nvPr/>
              </p:nvSpPr>
              <p:spPr>
                <a:xfrm>
                  <a:off x="-12278" y="3097227"/>
                  <a:ext cx="3125701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𝐌𝐏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78" y="3097227"/>
                  <a:ext cx="3125701" cy="6090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/>
                <p:nvPr/>
              </p:nvSpPr>
              <p:spPr>
                <a:xfrm>
                  <a:off x="-2" y="3823776"/>
                  <a:ext cx="3187082" cy="20313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NM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-</a:t>
                  </a:r>
                  <a:r>
                    <a:rPr lang="ru-RU" dirty="0"/>
                    <a:t>к. </a:t>
                  </a:r>
                  <a:r>
                    <a:rPr lang="ru-RU" dirty="0" err="1"/>
                    <a:t>взаимодиффузии</a:t>
                  </a:r>
                  <a:r>
                    <a:rPr lang="ru-RU" dirty="0"/>
                    <a:t>  мономера и нейтральной компоненты</a:t>
                  </a:r>
                </a:p>
                <a:p>
                  <a:endParaRPr lang="ru-RU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a14:m>
                  <a:r>
                    <a:rPr lang="ru-RU" dirty="0"/>
                    <a:t> - к. </a:t>
                  </a:r>
                  <a:r>
                    <a:rPr lang="ru-RU" dirty="0" err="1"/>
                    <a:t>самодиффузии</a:t>
                  </a:r>
                  <a:r>
                    <a:rPr lang="ru-RU" dirty="0"/>
                    <a:t> спирта</a:t>
                  </a:r>
                </a:p>
                <a:p>
                  <a:pPr algn="ctr"/>
                  <a:br>
                    <a:rPr lang="ru-RU" dirty="0"/>
                  </a:br>
                  <a:r>
                    <a:rPr lang="ru-RU" b="1" dirty="0">
                      <a:effectLst/>
                    </a:rPr>
                    <a:t>для спиртов: 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𝑵𝑴</m:t>
                          </m:r>
                        </m:sub>
                      </m:sSub>
                    </m:oMath>
                  </a14:m>
                  <a:r>
                    <a:rPr lang="ru-RU" b="1" dirty="0">
                      <a:effectLst/>
                    </a:rPr>
                    <a:t> </a:t>
                  </a:r>
                  <a:r>
                    <a:rPr lang="en-US" b="1" dirty="0">
                      <a:effectLst/>
                    </a:rPr>
                    <a:t>~ 10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a14:m>
                  <a:endParaRPr lang="ru-RU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" y="3823776"/>
                  <a:ext cx="3187082" cy="2031325"/>
                </a:xfrm>
                <a:prstGeom prst="rect">
                  <a:avLst/>
                </a:prstGeom>
                <a:blipFill>
                  <a:blip r:embed="rId10"/>
                  <a:stretch>
                    <a:fillRect l="-1233" t="-1802" r="-2157" b="-390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36" name="Object 23">
            <a:extLst>
              <a:ext uri="{FF2B5EF4-FFF2-40B4-BE49-F238E27FC236}">
                <a16:creationId xmlns:a16="http://schemas.microsoft.com/office/drawing/2014/main" id="{00B8CA38-CACC-44DD-938C-A6B5C05E5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217026"/>
              </p:ext>
            </p:extLst>
          </p:nvPr>
        </p:nvGraphicFramePr>
        <p:xfrm>
          <a:off x="4468080" y="3976528"/>
          <a:ext cx="3328988" cy="217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5" name="Рисунок" r:id="rId11" imgW="3330720" imgH="2184480" progId="Word.Picture.8">
                  <p:embed/>
                </p:oleObj>
              </mc:Choice>
              <mc:Fallback>
                <p:oleObj name="Рисунок" r:id="rId11" imgW="3330720" imgH="2184480" progId="Word.Picture.8">
                  <p:embed/>
                  <p:pic>
                    <p:nvPicPr>
                      <p:cNvPr id="305175" name="Object 23">
                        <a:extLst>
                          <a:ext uri="{FF2B5EF4-FFF2-40B4-BE49-F238E27FC236}">
                            <a16:creationId xmlns:a16="http://schemas.microsoft.com/office/drawing/2014/main" id="{EB860F9C-C3A4-44BD-BBC5-67BBD5F877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080" y="3976528"/>
                        <a:ext cx="3328988" cy="217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/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определяющие, контраст композиции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DB68B7-65E1-471A-994B-6FF33DDD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373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1AA9F-6F9A-4248-90B6-B7E6964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ДИФФУЗИЯ. ВЯЗКОСТЬ</a:t>
            </a:r>
          </a:p>
        </p:txBody>
      </p:sp>
      <p:pic>
        <p:nvPicPr>
          <p:cNvPr id="1026" name="Picture 2" descr="Example MSD plot">
            <a:extLst>
              <a:ext uri="{FF2B5EF4-FFF2-40B4-BE49-F238E27FC236}">
                <a16:creationId xmlns:a16="http://schemas.microsoft.com/office/drawing/2014/main" id="{259FEE1C-976C-4730-83B3-701C6AABD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8"/>
          <a:stretch/>
        </p:blipFill>
        <p:spPr bwMode="auto">
          <a:xfrm>
            <a:off x="560812" y="3907302"/>
            <a:ext cx="3375551" cy="194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/>
              <p:nvPr/>
            </p:nvSpPr>
            <p:spPr>
              <a:xfrm>
                <a:off x="-16219" y="1179867"/>
                <a:ext cx="24823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219" y="1179867"/>
                <a:ext cx="2482398" cy="461665"/>
              </a:xfrm>
              <a:prstGeom prst="rect">
                <a:avLst/>
              </a:prstGeom>
              <a:blipFill>
                <a:blip r:embed="rId3"/>
                <a:stretch>
                  <a:fillRect b="-17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/>
              <p:nvPr/>
            </p:nvSpPr>
            <p:spPr>
              <a:xfrm>
                <a:off x="2315063" y="966409"/>
                <a:ext cx="2411269" cy="794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kern="1200" smtClean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063" y="966409"/>
                <a:ext cx="2411269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/>
              <p:nvPr/>
            </p:nvSpPr>
            <p:spPr>
              <a:xfrm>
                <a:off x="32927" y="1906475"/>
                <a:ext cx="4564271" cy="2259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ru-RU" sz="2400" i="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&lt;</m:t>
                          </m:r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fName>
                                <m:e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fName>
                                <m:e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𝑀𝑆𝐷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7" y="1906475"/>
                <a:ext cx="4564271" cy="2259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D65B09E-3EF0-421B-B260-29C3B8F62FE3}"/>
              </a:ext>
            </a:extLst>
          </p:cNvPr>
          <p:cNvSpPr txBox="1"/>
          <p:nvPr/>
        </p:nvSpPr>
        <p:spPr>
          <a:xfrm>
            <a:off x="-42751" y="639540"/>
            <a:ext cx="456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Законы </a:t>
            </a:r>
            <a:r>
              <a:rPr lang="ru-RU" sz="2000" b="1" dirty="0" err="1"/>
              <a:t>Фика</a:t>
            </a:r>
            <a:r>
              <a:rPr lang="ru-RU" sz="2000" b="1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564B1C-A8DC-4E89-8C7C-7BED0D646E80}"/>
              </a:ext>
            </a:extLst>
          </p:cNvPr>
          <p:cNvSpPr txBox="1"/>
          <p:nvPr/>
        </p:nvSpPr>
        <p:spPr>
          <a:xfrm>
            <a:off x="-74823" y="1767467"/>
            <a:ext cx="464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Эйнштейна-</a:t>
            </a:r>
            <a:r>
              <a:rPr lang="ru-RU" sz="2000" b="1" dirty="0" err="1"/>
              <a:t>Смолуховского</a:t>
            </a:r>
            <a:r>
              <a:rPr lang="ru-RU" sz="2000" b="1" dirty="0"/>
              <a:t>: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9D4A9DB-D145-4528-9086-9F8EF49AE9F4}"/>
              </a:ext>
            </a:extLst>
          </p:cNvPr>
          <p:cNvSpPr txBox="1"/>
          <p:nvPr/>
        </p:nvSpPr>
        <p:spPr>
          <a:xfrm>
            <a:off x="0" y="5704359"/>
            <a:ext cx="483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Аррениуса: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/>
              <p:nvPr/>
            </p:nvSpPr>
            <p:spPr>
              <a:xfrm>
                <a:off x="-134273" y="6054680"/>
                <a:ext cx="4970042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0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0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4273" y="6054680"/>
                <a:ext cx="4970042" cy="7838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вал 8">
            <a:extLst>
              <a:ext uri="{FF2B5EF4-FFF2-40B4-BE49-F238E27FC236}">
                <a16:creationId xmlns:a16="http://schemas.microsoft.com/office/drawing/2014/main" id="{A75C50D6-B772-4D9C-852C-964EC62B22B5}"/>
              </a:ext>
            </a:extLst>
          </p:cNvPr>
          <p:cNvSpPr/>
          <p:nvPr/>
        </p:nvSpPr>
        <p:spPr>
          <a:xfrm flipH="1">
            <a:off x="2809235" y="2184242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8662BEF-B2B7-4312-8F37-402E0B35F5FF}"/>
              </a:ext>
            </a:extLst>
          </p:cNvPr>
          <p:cNvSpPr/>
          <p:nvPr/>
        </p:nvSpPr>
        <p:spPr>
          <a:xfrm flipH="1">
            <a:off x="2755909" y="2044502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ACB68CE6-1767-4C04-8E3F-13F8E5C1D988}"/>
              </a:ext>
            </a:extLst>
          </p:cNvPr>
          <p:cNvSpPr/>
          <p:nvPr/>
        </p:nvSpPr>
        <p:spPr>
          <a:xfrm flipH="1">
            <a:off x="2676312" y="2121217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8EA92F35-6427-47DA-B870-2B55BC2F69FC}"/>
              </a:ext>
            </a:extLst>
          </p:cNvPr>
          <p:cNvSpPr/>
          <p:nvPr/>
        </p:nvSpPr>
        <p:spPr>
          <a:xfrm flipH="1">
            <a:off x="2551659" y="2000528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DA61D520-7ADD-457B-B7A3-079DBBDAA597}"/>
              </a:ext>
            </a:extLst>
          </p:cNvPr>
          <p:cNvSpPr/>
          <p:nvPr/>
        </p:nvSpPr>
        <p:spPr>
          <a:xfrm flipH="1">
            <a:off x="2655062" y="2054193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B32A412A-CB60-48CF-9E6E-364802FE22E1}"/>
              </a:ext>
            </a:extLst>
          </p:cNvPr>
          <p:cNvSpPr/>
          <p:nvPr/>
        </p:nvSpPr>
        <p:spPr>
          <a:xfrm flipH="1">
            <a:off x="2482399" y="2121217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09713678-6FA8-4A48-AF41-EABF7A5F82B4}"/>
              </a:ext>
            </a:extLst>
          </p:cNvPr>
          <p:cNvSpPr/>
          <p:nvPr/>
        </p:nvSpPr>
        <p:spPr>
          <a:xfrm flipH="1">
            <a:off x="2619121" y="2184817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9D6DB4-2385-467A-AB8E-86E59D67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23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9BD56A6-3C48-4E77-A7D1-55DDD7B00156}"/>
                  </a:ext>
                </a:extLst>
              </p:cNvPr>
              <p:cNvSpPr txBox="1"/>
              <p:nvPr/>
            </p:nvSpPr>
            <p:spPr>
              <a:xfrm>
                <a:off x="4564270" y="3569300"/>
                <a:ext cx="4564271" cy="1992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6⁢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ru-RU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9BD56A6-3C48-4E77-A7D1-55DDD7B00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270" y="3569300"/>
                <a:ext cx="4564271" cy="19920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7A34BA12-40B1-4750-8CF8-296D15B62346}"/>
              </a:ext>
            </a:extLst>
          </p:cNvPr>
          <p:cNvSpPr txBox="1"/>
          <p:nvPr/>
        </p:nvSpPr>
        <p:spPr>
          <a:xfrm>
            <a:off x="4614751" y="3114537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Формула Стокса: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139860-A1CA-479F-90F1-7E8A788AC505}"/>
                  </a:ext>
                </a:extLst>
              </p:cNvPr>
              <p:cNvSpPr txBox="1"/>
              <p:nvPr/>
            </p:nvSpPr>
            <p:spPr>
              <a:xfrm>
                <a:off x="3895655" y="6028795"/>
                <a:ext cx="5384801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0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139860-A1CA-479F-90F1-7E8A788AC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655" y="6028795"/>
                <a:ext cx="5384801" cy="7838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CA1ABB42-935D-409A-838B-F21B9AC1CC68}"/>
              </a:ext>
            </a:extLst>
          </p:cNvPr>
          <p:cNvSpPr txBox="1"/>
          <p:nvPr/>
        </p:nvSpPr>
        <p:spPr>
          <a:xfrm>
            <a:off x="4170172" y="5715932"/>
            <a:ext cx="483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Аррениуса: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32EE737-1171-4804-B983-E4165F937DAC}"/>
                  </a:ext>
                </a:extLst>
              </p:cNvPr>
              <p:cNvSpPr txBox="1"/>
              <p:nvPr/>
            </p:nvSpPr>
            <p:spPr>
              <a:xfrm>
                <a:off x="5549636" y="671022"/>
                <a:ext cx="2661920" cy="656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ru-RU" sz="2400" b="0" i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ru-RU" sz="2400" b="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2400" b="0" i="0">
                                <a:latin typeface="Cambria Math" panose="02040503050406030204" pitchFamily="18" charset="0"/>
                              </a:rPr>
                              <m:t>dv</m:t>
                            </m:r>
                          </m:e>
                          <m:sub>
                            <m:r>
                              <a:rPr lang="ru-RU" sz="24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ru-RU" sz="2400" b="0" i="0"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32EE737-1171-4804-B983-E4165F93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636" y="671022"/>
                <a:ext cx="2661920" cy="6565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C51B7273-C166-4331-87CC-12776B1490FD}"/>
              </a:ext>
            </a:extLst>
          </p:cNvPr>
          <p:cNvSpPr txBox="1"/>
          <p:nvPr/>
        </p:nvSpPr>
        <p:spPr>
          <a:xfrm>
            <a:off x="4574440" y="316694"/>
            <a:ext cx="4612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 Ньютона:</a:t>
            </a:r>
          </a:p>
        </p:txBody>
      </p: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B63955FA-ED2B-4D9B-9EE4-2F287EE378E5}"/>
              </a:ext>
            </a:extLst>
          </p:cNvPr>
          <p:cNvGrpSpPr/>
          <p:nvPr/>
        </p:nvGrpSpPr>
        <p:grpSpPr>
          <a:xfrm>
            <a:off x="5138109" y="1367626"/>
            <a:ext cx="3681703" cy="2111146"/>
            <a:chOff x="15711" y="709762"/>
            <a:chExt cx="4927132" cy="2618711"/>
          </a:xfrm>
        </p:grpSpPr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32CAD608-C314-4A58-8972-591AAFB970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2" t="9174" r="16098" b="34980"/>
            <a:stretch/>
          </p:blipFill>
          <p:spPr bwMode="auto">
            <a:xfrm>
              <a:off x="115866" y="709762"/>
              <a:ext cx="4826977" cy="2618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8F1D4EE2-D12A-43CE-995C-C5C086B3F1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91" t="23596" r="3077" b="61936"/>
            <a:stretch/>
          </p:blipFill>
          <p:spPr bwMode="auto">
            <a:xfrm>
              <a:off x="15711" y="2292308"/>
              <a:ext cx="750848" cy="678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0C950E-7C57-487C-AC4E-A45419A0523C}"/>
              </a:ext>
            </a:extLst>
          </p:cNvPr>
          <p:cNvSpPr txBox="1"/>
          <p:nvPr/>
        </p:nvSpPr>
        <p:spPr>
          <a:xfrm>
            <a:off x="4594595" y="3486706"/>
            <a:ext cx="4612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 Стокса:</a:t>
            </a:r>
          </a:p>
        </p:txBody>
      </p:sp>
    </p:spTree>
    <p:extLst>
      <p:ext uri="{BB962C8B-B14F-4D97-AF65-F5344CB8AC3E}">
        <p14:creationId xmlns:p14="http://schemas.microsoft.com/office/powerpoint/2010/main" val="2348132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897CD-D0C2-46E5-BCFB-738BC7EC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НАХОЖДЕНИЕ ВЯЗКОСТЕЙ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9A3C5D-E6DB-42BF-A1B7-8FB4A037BA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6031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87D0C2-F620-4753-981F-A3EB9CB8C1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3608767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D14572-27D0-4017-82BE-38FBB4D9E69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528446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621B979-C5BB-4758-8DC9-184CCE41F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23065" r="5000" b="27363"/>
          <a:stretch/>
        </p:blipFill>
        <p:spPr bwMode="auto">
          <a:xfrm>
            <a:off x="90338" y="1131451"/>
            <a:ext cx="4359742" cy="20310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9D95CF5-9E3B-46A9-A2F2-B26A5762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472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9053FB81-021E-4060-BDB6-97ED4EAF649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" y="675618"/>
            <a:ext cx="6284231" cy="4398962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ВЯЗКОСТЬ</a:t>
            </a:r>
            <a:r>
              <a:rPr lang="en-US" dirty="0"/>
              <a:t>.</a:t>
            </a:r>
            <a:r>
              <a:rPr lang="ru-RU" dirty="0"/>
              <a:t> ЧИСТЫЕ ВЕЩЕСТВА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/>
              <p:nvPr/>
            </p:nvSpPr>
            <p:spPr>
              <a:xfrm>
                <a:off x="4172560" y="5369560"/>
                <a:ext cx="2470639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560" y="5369560"/>
                <a:ext cx="2470639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54B3A2B-1349-4267-B980-E3E524E9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25</a:t>
            </a:fld>
            <a:endParaRPr lang="ru-RU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5411D0B9-6262-49DE-A966-538C721E04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053817"/>
              </p:ext>
            </p:extLst>
          </p:nvPr>
        </p:nvGraphicFramePr>
        <p:xfrm>
          <a:off x="141210" y="5087937"/>
          <a:ext cx="3751415" cy="177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1" name="Worksheet" r:id="rId5" imgW="2986898" imgH="1409637" progId="Excel.Sheet.12">
                  <p:embed/>
                </p:oleObj>
              </mc:Choice>
              <mc:Fallback>
                <p:oleObj name="Worksheet" r:id="rId5" imgW="2986898" imgH="140963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1210" y="5087937"/>
                        <a:ext cx="3751415" cy="1770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DF2F980-528B-47CD-86AC-34ECED432226}"/>
              </a:ext>
            </a:extLst>
          </p:cNvPr>
          <p:cNvSpPr/>
          <p:nvPr/>
        </p:nvSpPr>
        <p:spPr>
          <a:xfrm>
            <a:off x="3083560" y="5164002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7231CC1-087F-433C-9AC5-EF1C2146236F}"/>
                  </a:ext>
                </a:extLst>
              </p:cNvPr>
              <p:cNvSpPr/>
              <p:nvPr/>
            </p:nvSpPr>
            <p:spPr>
              <a:xfrm>
                <a:off x="3222800" y="5027681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7231CC1-087F-433C-9AC5-EF1C21462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00" y="5027681"/>
                <a:ext cx="51802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87B858A-6EFF-4436-AAA9-B285993BBDBF}"/>
              </a:ext>
            </a:extLst>
          </p:cNvPr>
          <p:cNvSpPr/>
          <p:nvPr/>
        </p:nvSpPr>
        <p:spPr>
          <a:xfrm>
            <a:off x="2230826" y="5164002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1E52AF4D-81CD-4DE8-8843-10322E1047EA}"/>
                  </a:ext>
                </a:extLst>
              </p:cNvPr>
              <p:cNvSpPr/>
              <p:nvPr/>
            </p:nvSpPr>
            <p:spPr>
              <a:xfrm>
                <a:off x="2324346" y="5042921"/>
                <a:ext cx="518026" cy="394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sub>
                      </m:sSub>
                      <m:r>
                        <a:rPr lang="ru-RU" b="1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1E52AF4D-81CD-4DE8-8843-10322E104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346" y="5042921"/>
                <a:ext cx="518026" cy="394019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4942B90-529C-4690-9FC9-7B9E641CEE18}"/>
              </a:ext>
            </a:extLst>
          </p:cNvPr>
          <p:cNvSpPr/>
          <p:nvPr/>
        </p:nvSpPr>
        <p:spPr>
          <a:xfrm>
            <a:off x="1425267" y="5164002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6C6000D-5759-4279-8D15-8AA626D6FAE4}"/>
                  </a:ext>
                </a:extLst>
              </p:cNvPr>
              <p:cNvSpPr/>
              <p:nvPr/>
            </p:nvSpPr>
            <p:spPr>
              <a:xfrm>
                <a:off x="1503547" y="5027681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6C6000D-5759-4279-8D15-8AA626D6F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47" y="5027681"/>
                <a:ext cx="518026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790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09DE2-0CC4-4A57-82F0-47A0F918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МОЛЕКУЛЯРНАЯ ДИНАМИКА</a:t>
            </a:r>
          </a:p>
        </p:txBody>
      </p:sp>
      <p:pic>
        <p:nvPicPr>
          <p:cNvPr id="17" name="Объект 14">
            <a:extLst>
              <a:ext uri="{FF2B5EF4-FFF2-40B4-BE49-F238E27FC236}">
                <a16:creationId xmlns:a16="http://schemas.microsoft.com/office/drawing/2014/main" id="{CA371DC6-9D6C-46AE-B4CB-968785FA0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9274"/>
            <a:ext cx="4492432" cy="3144703"/>
          </a:xfrm>
          <a:prstGeom prst="rect">
            <a:avLst/>
          </a:prstGeom>
        </p:spPr>
      </p:pic>
      <p:pic>
        <p:nvPicPr>
          <p:cNvPr id="21" name="Объект 14">
            <a:extLst>
              <a:ext uri="{FF2B5EF4-FFF2-40B4-BE49-F238E27FC236}">
                <a16:creationId xmlns:a16="http://schemas.microsoft.com/office/drawing/2014/main" id="{A391AC7B-B7A6-4B9C-A095-2B0B5F1E3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713296"/>
            <a:ext cx="4492432" cy="3144703"/>
          </a:xfrm>
          <a:prstGeom prst="rect">
            <a:avLst/>
          </a:prstGeom>
        </p:spPr>
      </p:pic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9054FF7B-4AA4-4397-8809-93F968856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539274"/>
            <a:ext cx="4492432" cy="3144703"/>
          </a:xfrm>
          <a:prstGeom prst="rect">
            <a:avLst/>
          </a:prstGeom>
        </p:spPr>
      </p:pic>
      <p:pic>
        <p:nvPicPr>
          <p:cNvPr id="25" name="Объект 14">
            <a:extLst>
              <a:ext uri="{FF2B5EF4-FFF2-40B4-BE49-F238E27FC236}">
                <a16:creationId xmlns:a16="http://schemas.microsoft.com/office/drawing/2014/main" id="{22C074AB-0221-4ADE-8665-F4C16AFB4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3713297"/>
            <a:ext cx="4492432" cy="31447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9446B2-73BF-4F26-ADA6-DA54921FC52A}"/>
              </a:ext>
            </a:extLst>
          </p:cNvPr>
          <p:cNvSpPr txBox="1"/>
          <p:nvPr/>
        </p:nvSpPr>
        <p:spPr>
          <a:xfrm>
            <a:off x="557236" y="602707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Butanol-1</a:t>
            </a:r>
            <a:endParaRPr lang="ru-RU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7268B0-DC80-4FD4-9865-67FC6C9561D7}"/>
              </a:ext>
            </a:extLst>
          </p:cNvPr>
          <p:cNvSpPr txBox="1"/>
          <p:nvPr/>
        </p:nvSpPr>
        <p:spPr>
          <a:xfrm>
            <a:off x="5203057" y="586401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DMEG</a:t>
            </a:r>
            <a:endParaRPr lang="ru-RU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44E565-246B-42AC-916C-F13ECC9AEE4D}"/>
              </a:ext>
            </a:extLst>
          </p:cNvPr>
          <p:cNvSpPr txBox="1"/>
          <p:nvPr/>
        </p:nvSpPr>
        <p:spPr>
          <a:xfrm>
            <a:off x="557236" y="3761585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OCM-2</a:t>
            </a:r>
            <a:endParaRPr lang="ru-RU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EF0F0D-8F74-4EC2-9690-6F02906834CD}"/>
              </a:ext>
            </a:extLst>
          </p:cNvPr>
          <p:cNvSpPr txBox="1"/>
          <p:nvPr/>
        </p:nvSpPr>
        <p:spPr>
          <a:xfrm>
            <a:off x="5227441" y="3761584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PETA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3328AB6-3171-4D17-B839-292C4DE62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26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25">
                <a:extLst>
                  <a:ext uri="{FF2B5EF4-FFF2-40B4-BE49-F238E27FC236}">
                    <a16:creationId xmlns:a16="http://schemas.microsoft.com/office/drawing/2014/main" id="{06AC7F02-998D-4D11-8C50-F011FF76918C}"/>
                  </a:ext>
                </a:extLst>
              </p:cNvPr>
              <p:cNvSpPr txBox="1"/>
              <p:nvPr/>
            </p:nvSpPr>
            <p:spPr>
              <a:xfrm>
                <a:off x="557235" y="604737"/>
                <a:ext cx="2221833" cy="10096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Бутанол</a:t>
                </a:r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-1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=26∗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p>
                      </m:sSup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25">
                <a:extLst>
                  <a:ext uri="{FF2B5EF4-FFF2-40B4-BE49-F238E27FC236}">
                    <a16:creationId xmlns:a16="http://schemas.microsoft.com/office/drawing/2014/main" id="{06AC7F02-998D-4D11-8C50-F011FF769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35" y="604737"/>
                <a:ext cx="2221833" cy="1009650"/>
              </a:xfrm>
              <a:prstGeom prst="rect">
                <a:avLst/>
              </a:prstGeom>
              <a:blipFill>
                <a:blip r:embed="rId6"/>
                <a:stretch>
                  <a:fillRect l="-4110" t="-4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27">
                <a:extLst>
                  <a:ext uri="{FF2B5EF4-FFF2-40B4-BE49-F238E27FC236}">
                    <a16:creationId xmlns:a16="http://schemas.microsoft.com/office/drawing/2014/main" id="{C6D8DFE6-B52C-48E4-B0CF-33A41F6395FA}"/>
                  </a:ext>
                </a:extLst>
              </p:cNvPr>
              <p:cNvSpPr txBox="1"/>
              <p:nvPr/>
            </p:nvSpPr>
            <p:spPr>
              <a:xfrm>
                <a:off x="557235" y="3776556"/>
                <a:ext cx="2221833" cy="9899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ОКМ-2</a:t>
                </a:r>
                <a14:m>
                  <m:oMath xmlns:m="http://schemas.openxmlformats.org/officeDocument/2006/math">
                    <m:r>
                      <a:rPr lang="ru-RU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=0.16∗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p>
                      </m:sSup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27">
                <a:extLst>
                  <a:ext uri="{FF2B5EF4-FFF2-40B4-BE49-F238E27FC236}">
                    <a16:creationId xmlns:a16="http://schemas.microsoft.com/office/drawing/2014/main" id="{C6D8DFE6-B52C-48E4-B0CF-33A41F639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35" y="3776556"/>
                <a:ext cx="2221833" cy="989965"/>
              </a:xfrm>
              <a:prstGeom prst="rect">
                <a:avLst/>
              </a:prstGeom>
              <a:blipFill>
                <a:blip r:embed="rId7"/>
                <a:stretch>
                  <a:fillRect l="-4110" t="-43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6">
                <a:extLst>
                  <a:ext uri="{FF2B5EF4-FFF2-40B4-BE49-F238E27FC236}">
                    <a16:creationId xmlns:a16="http://schemas.microsoft.com/office/drawing/2014/main" id="{5A4613DB-5593-4E1A-AAD2-B7097F10B004}"/>
                  </a:ext>
                </a:extLst>
              </p:cNvPr>
              <p:cNvSpPr txBox="1"/>
              <p:nvPr/>
            </p:nvSpPr>
            <p:spPr>
              <a:xfrm>
                <a:off x="5227441" y="605311"/>
                <a:ext cx="2197448" cy="9899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ДМЭГ</a:t>
                </a:r>
                <a14:m>
                  <m:oMath xmlns:m="http://schemas.openxmlformats.org/officeDocument/2006/math">
                    <m:r>
                      <a:rPr lang="ru-RU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=0.95∗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p>
                      </m:sSup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м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26">
                <a:extLst>
                  <a:ext uri="{FF2B5EF4-FFF2-40B4-BE49-F238E27FC236}">
                    <a16:creationId xmlns:a16="http://schemas.microsoft.com/office/drawing/2014/main" id="{5A4613DB-5593-4E1A-AAD2-B7097F10B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1" y="605311"/>
                <a:ext cx="2197448" cy="989965"/>
              </a:xfrm>
              <a:prstGeom prst="rect">
                <a:avLst/>
              </a:prstGeom>
              <a:blipFill>
                <a:blip r:embed="rId8"/>
                <a:stretch>
                  <a:fillRect l="-4444" t="-4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8">
                <a:extLst>
                  <a:ext uri="{FF2B5EF4-FFF2-40B4-BE49-F238E27FC236}">
                    <a16:creationId xmlns:a16="http://schemas.microsoft.com/office/drawing/2014/main" id="{0740528C-A284-40C5-BCE3-2522A599CBDE}"/>
                  </a:ext>
                </a:extLst>
              </p:cNvPr>
              <p:cNvSpPr txBox="1"/>
              <p:nvPr/>
            </p:nvSpPr>
            <p:spPr>
              <a:xfrm>
                <a:off x="5227441" y="3782310"/>
                <a:ext cx="2280799" cy="9899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ПЭТА</a:t>
                </a:r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=0.15∗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8">
                <a:extLst>
                  <a:ext uri="{FF2B5EF4-FFF2-40B4-BE49-F238E27FC236}">
                    <a16:creationId xmlns:a16="http://schemas.microsoft.com/office/drawing/2014/main" id="{0740528C-A284-40C5-BCE3-2522A599C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1" y="3782310"/>
                <a:ext cx="2280799" cy="989965"/>
              </a:xfrm>
              <a:prstGeom prst="rect">
                <a:avLst/>
              </a:prstGeom>
              <a:blipFill>
                <a:blip r:embed="rId9"/>
                <a:stretch>
                  <a:fillRect l="-4278" t="-4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727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Объект 22">
            <a:extLst>
              <a:ext uri="{FF2B5EF4-FFF2-40B4-BE49-F238E27FC236}">
                <a16:creationId xmlns:a16="http://schemas.microsoft.com/office/drawing/2014/main" id="{6F65B765-F82A-47C4-B2AB-F7CD78CAE2E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1257" cy="696686"/>
          </a:xfrm>
        </p:spPr>
        <p:txBody>
          <a:bodyPr/>
          <a:lstStyle/>
          <a:p>
            <a:r>
              <a:rPr lang="ru-RU" dirty="0"/>
              <a:t>КОЭФФИЦИЕНТЫ ДИФФУЗИИ ЧИСТЫХ ВЕЩЕСТВ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C0955F-D941-482B-BEF8-90362C724370}"/>
                  </a:ext>
                </a:extLst>
              </p:cNvPr>
              <p:cNvSpPr txBox="1"/>
              <p:nvPr/>
            </p:nvSpPr>
            <p:spPr>
              <a:xfrm>
                <a:off x="6236207" y="989266"/>
                <a:ext cx="2889989" cy="846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C0955F-D941-482B-BEF8-90362C724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207" y="989266"/>
                <a:ext cx="2889989" cy="8463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73969A-EEFE-4BE2-9F3D-6B0E040D81E5}"/>
                  </a:ext>
                </a:extLst>
              </p:cNvPr>
              <p:cNvSpPr txBox="1"/>
              <p:nvPr/>
            </p:nvSpPr>
            <p:spPr>
              <a:xfrm>
                <a:off x="4052125" y="5388455"/>
                <a:ext cx="2848708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4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73969A-EEFE-4BE2-9F3D-6B0E040D8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125" y="5388455"/>
                <a:ext cx="2848708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6AFC84D-5425-44E7-B0DB-51E2FC6BD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27</a:t>
            </a:fld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DE8473-25C6-4515-AB15-2DD397EC9A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522498"/>
              </p:ext>
            </p:extLst>
          </p:nvPr>
        </p:nvGraphicFramePr>
        <p:xfrm>
          <a:off x="138079" y="5095875"/>
          <a:ext cx="3689447" cy="1762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1" name="Worksheet" r:id="rId6" imgW="2552805" imgH="1219086" progId="Excel.Sheet.12">
                  <p:embed/>
                </p:oleObj>
              </mc:Choice>
              <mc:Fallback>
                <p:oleObj name="Worksheet" r:id="rId6" imgW="2552805" imgH="121908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8079" y="5095875"/>
                        <a:ext cx="3689447" cy="1762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9164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5503574-4A9C-47A0-B5C7-81EEECC21FC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2596" y="696686"/>
            <a:ext cx="8843059" cy="5298999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динамические вязкости и плотности систем:</a:t>
            </a:r>
          </a:p>
          <a:p>
            <a:pPr marL="457200" lvl="1" indent="0" algn="just">
              <a:spcBef>
                <a:spcPts val="600"/>
              </a:spcBef>
              <a:buNone/>
            </a:pPr>
            <a:r>
              <a:rPr lang="ru-RU" sz="2600" dirty="0"/>
              <a:t>ОКМ-2, </a:t>
            </a:r>
            <a:r>
              <a:rPr lang="en-US" sz="2600" dirty="0"/>
              <a:t>PETA, DMEG</a:t>
            </a:r>
            <a:r>
              <a:rPr lang="ru-RU" sz="2600" dirty="0"/>
              <a:t> – бутанол-1 при составах 0-20% по массе бутанола-1 и при температурах 15-40 ͦС;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зависимости вязкости от</a:t>
            </a:r>
            <a:r>
              <a:rPr lang="en-US" sz="2600" dirty="0"/>
              <a:t> </a:t>
            </a:r>
            <a:r>
              <a:rPr lang="ru-RU" sz="2600" dirty="0"/>
              <a:t>состава смесей и температуры;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Оценены коэффициенты диффузии при помощи молекулярной динамики;</a:t>
            </a:r>
            <a:endParaRPr lang="en-US" sz="2600" dirty="0"/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Экспериментально показана зависимость свойства полученных полимерных материалов от коэффициента диффузии мономеров.</a:t>
            </a:r>
          </a:p>
          <a:p>
            <a:pPr>
              <a:buFont typeface="Wingdings" panose="05000000000000000000" pitchFamily="2" charset="2"/>
              <a:buChar char="q"/>
            </a:pPr>
            <a:endParaRPr lang="ru-RU" sz="28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53F252-85D4-4B68-9E9D-8C8E2D64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73FE30-147B-4AC2-BDFE-F38AE5DF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9220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Мономеры и растворитель</a:t>
            </a: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39FFD73B-3EE7-4FBD-9965-B9797A2FD2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069495"/>
              </p:ext>
            </p:extLst>
          </p:nvPr>
        </p:nvGraphicFramePr>
        <p:xfrm>
          <a:off x="4119118" y="3098800"/>
          <a:ext cx="16256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4" name="CS ChemDraw Drawing" r:id="rId3" imgW="1626213" imgH="659903" progId="ChemDraw.Document.6.0">
                  <p:embed/>
                </p:oleObj>
              </mc:Choice>
              <mc:Fallback>
                <p:oleObj name="CS ChemDraw Drawing" r:id="rId3" imgW="1626213" imgH="659903" progId="ChemDraw.Document.6.0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39FFD73B-3EE7-4FBD-9965-B9797A2FD2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9118" y="3098800"/>
                        <a:ext cx="16256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ED367ED-652A-46AD-A31C-DEC224E0A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517537"/>
              </p:ext>
            </p:extLst>
          </p:nvPr>
        </p:nvGraphicFramePr>
        <p:xfrm>
          <a:off x="159079" y="5272628"/>
          <a:ext cx="3022600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5" name="CS ChemDraw Drawing" r:id="rId5" imgW="3022082" imgH="1446321" progId="ChemDraw.Document.6.0">
                  <p:embed/>
                </p:oleObj>
              </mc:Choice>
              <mc:Fallback>
                <p:oleObj name="CS ChemDraw Drawing" r:id="rId5" imgW="3022082" imgH="1446321" progId="ChemDraw.Document.6.0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FED367ED-652A-46AD-A31C-DEC224E0A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79" y="5272628"/>
                        <a:ext cx="3022600" cy="1446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92E9306C-537B-4927-8F72-CDDB6C8A84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8264968"/>
              </p:ext>
            </p:extLst>
          </p:nvPr>
        </p:nvGraphicFramePr>
        <p:xfrm>
          <a:off x="159079" y="861255"/>
          <a:ext cx="7313612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6" name="CS ChemDraw Drawing" r:id="rId7" imgW="7313666" imgH="1406402" progId="ChemDraw.Document.6.0">
                  <p:embed/>
                </p:oleObj>
              </mc:Choice>
              <mc:Fallback>
                <p:oleObj name="CS ChemDraw Drawing" r:id="rId7" imgW="7313666" imgH="1406402" progId="ChemDraw.Document.6.0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92E9306C-537B-4927-8F72-CDDB6C8A8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9079" y="861255"/>
                        <a:ext cx="7313612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7F4015A-0BEC-4E4E-9774-C6B0C70CF03C}"/>
              </a:ext>
            </a:extLst>
          </p:cNvPr>
          <p:cNvGrpSpPr/>
          <p:nvPr/>
        </p:nvGrpSpPr>
        <p:grpSpPr>
          <a:xfrm>
            <a:off x="159079" y="2743885"/>
            <a:ext cx="3351213" cy="2052637"/>
            <a:chOff x="159079" y="2537584"/>
            <a:chExt cx="3351213" cy="2052637"/>
          </a:xfrm>
        </p:grpSpPr>
        <p:graphicFrame>
          <p:nvGraphicFramePr>
            <p:cNvPr id="14" name="Объект 13">
              <a:extLst>
                <a:ext uri="{FF2B5EF4-FFF2-40B4-BE49-F238E27FC236}">
                  <a16:creationId xmlns:a16="http://schemas.microsoft.com/office/drawing/2014/main" id="{E48A6BED-AA11-4D4C-ACEF-6458E3E2A94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6558800"/>
                </p:ext>
              </p:extLst>
            </p:nvPr>
          </p:nvGraphicFramePr>
          <p:xfrm>
            <a:off x="159079" y="2537584"/>
            <a:ext cx="3351213" cy="2052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97" name="CS ChemDraw Drawing" r:id="rId9" imgW="3351190" imgH="2052794" progId="ChemDraw.Document.6.0">
                    <p:embed/>
                  </p:oleObj>
                </mc:Choice>
                <mc:Fallback>
                  <p:oleObj name="CS ChemDraw Drawing" r:id="rId9" imgW="3351190" imgH="2052794" progId="ChemDraw.Document.6.0">
                    <p:embed/>
                    <p:pic>
                      <p:nvPicPr>
                        <p:cNvPr id="14" name="Объект 13">
                          <a:extLst>
                            <a:ext uri="{FF2B5EF4-FFF2-40B4-BE49-F238E27FC236}">
                              <a16:creationId xmlns:a16="http://schemas.microsoft.com/office/drawing/2014/main" id="{E48A6BED-AA11-4D4C-ACEF-6458E3E2A94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59079" y="2537584"/>
                          <a:ext cx="3351213" cy="20526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90322A-376A-454A-B603-21AC0D9EA68D}"/>
                </a:ext>
              </a:extLst>
            </p:cNvPr>
            <p:cNvSpPr txBox="1"/>
            <p:nvPr/>
          </p:nvSpPr>
          <p:spPr>
            <a:xfrm>
              <a:off x="1427119" y="4138221"/>
              <a:ext cx="7008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dirty="0"/>
                <a:t>ПЭТА</a:t>
              </a:r>
            </a:p>
          </p:txBody>
        </p:sp>
      </p:grp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01417-DA6F-4F7E-9081-E4BA4556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CEC19003-FD66-4EE2-B2FC-54CC186F223F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2913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Активация хинона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97B5CD-032C-4CC8-AC23-27702C96BA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20" y="1332264"/>
            <a:ext cx="4175581" cy="307978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8C7EEF7-23A6-4DA5-9125-40BE51343598}"/>
              </a:ext>
            </a:extLst>
          </p:cNvPr>
          <p:cNvSpPr/>
          <p:nvPr/>
        </p:nvSpPr>
        <p:spPr>
          <a:xfrm>
            <a:off x="135896" y="4492470"/>
            <a:ext cx="4092887" cy="61532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FF12B2-B729-453D-8E3D-BA3BDAA2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4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D98CAE3-15DA-485D-9340-2AA15C457F8C}"/>
                  </a:ext>
                </a:extLst>
              </p:cNvPr>
              <p:cNvSpPr/>
              <p:nvPr/>
            </p:nvSpPr>
            <p:spPr>
              <a:xfrm>
                <a:off x="4387175" y="1377926"/>
                <a:ext cx="4214701" cy="587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begChr m:val=""/>
                                  <m:endChr m:val="]"/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D98CAE3-15DA-485D-9340-2AA15C457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175" y="1377926"/>
                <a:ext cx="4214701" cy="587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12114FF-3915-48F2-B5CE-9E27B905253F}"/>
              </a:ext>
            </a:extLst>
          </p:cNvPr>
          <p:cNvSpPr txBox="1"/>
          <p:nvPr/>
        </p:nvSpPr>
        <p:spPr>
          <a:xfrm flipH="1">
            <a:off x="4387175" y="1013473"/>
            <a:ext cx="421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Из закона </a:t>
            </a:r>
            <a:r>
              <a:rPr lang="ru-RU" b="1" dirty="0" err="1"/>
              <a:t>Бугера</a:t>
            </a:r>
            <a:r>
              <a:rPr lang="ru-RU" b="1" dirty="0"/>
              <a:t>-Ламберта-Бэра: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DFBEBF0-9A57-4E14-94F9-3D0DC6DC1BE5}"/>
                  </a:ext>
                </a:extLst>
              </p:cNvPr>
              <p:cNvSpPr/>
              <p:nvPr/>
            </p:nvSpPr>
            <p:spPr>
              <a:xfrm>
                <a:off x="4387175" y="2065056"/>
                <a:ext cx="42147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endChr m:val="]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2800">
                              <a:latin typeface="Cambria Math" panose="02040503050406030204" pitchFamily="18" charset="0"/>
                            </a:rPr>
                            <m:t>ε</m:t>
                          </m:r>
                          <m:r>
                            <a:rPr lang="ru-RU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DFBEBF0-9A57-4E14-94F9-3D0DC6DC1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175" y="2065056"/>
                <a:ext cx="42147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89E64F-4AB8-42D3-AEF7-84E83C56AE30}"/>
                  </a:ext>
                </a:extLst>
              </p:cNvPr>
              <p:cNvSpPr/>
              <p:nvPr/>
            </p:nvSpPr>
            <p:spPr>
              <a:xfrm>
                <a:off x="4350599" y="4121303"/>
                <a:ext cx="4214703" cy="986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ru-RU" sz="2800">
                              <a:latin typeface="Cambria Math" panose="02040503050406030204" pitchFamily="18" charset="0"/>
                            </a:rPr>
                            <m:t>ε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ru-RU" sz="2800" i="0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] </m:t>
                          </m:r>
                        </m:num>
                        <m:den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h𝑣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𝑆𝑑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89E64F-4AB8-42D3-AEF7-84E83C56A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599" y="4121303"/>
                <a:ext cx="4214703" cy="9864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32960A9-515C-4FA9-AA95-92114592F08F}"/>
              </a:ext>
            </a:extLst>
          </p:cNvPr>
          <p:cNvSpPr txBox="1"/>
          <p:nvPr/>
        </p:nvSpPr>
        <p:spPr>
          <a:xfrm flipH="1">
            <a:off x="4387176" y="3706117"/>
            <a:ext cx="421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Скорость реакции: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5D90-4352-4AD3-AF6C-AEB83AA2EDDC}"/>
              </a:ext>
            </a:extLst>
          </p:cNvPr>
          <p:cNvSpPr txBox="1"/>
          <p:nvPr/>
        </p:nvSpPr>
        <p:spPr>
          <a:xfrm flipH="1">
            <a:off x="92843" y="711183"/>
            <a:ext cx="4182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Диаграмма переходов между возбужденными состояниями хинона: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6FEB721-F966-4103-AC19-66A6B4C96D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943" r="56068"/>
          <a:stretch/>
        </p:blipFill>
        <p:spPr>
          <a:xfrm>
            <a:off x="143517" y="4507711"/>
            <a:ext cx="1936744" cy="54066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1F3ECA6-3F15-4AA0-B761-9CB315683B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921" t="31327" r="3981" b="10879"/>
          <a:stretch/>
        </p:blipFill>
        <p:spPr>
          <a:xfrm>
            <a:off x="2296162" y="4709160"/>
            <a:ext cx="1899918" cy="30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91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8FEA6AC-B0F7-4F37-B7AD-7316A2A546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17364"/>
              </p:ext>
            </p:extLst>
          </p:nvPr>
        </p:nvGraphicFramePr>
        <p:xfrm>
          <a:off x="675984" y="2809316"/>
          <a:ext cx="7783539" cy="936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0" name="CS ChemDraw Drawing" r:id="rId3" imgW="5541149" imgH="666045" progId="ChemDraw.Document.6.0">
                  <p:embed/>
                </p:oleObj>
              </mc:Choice>
              <mc:Fallback>
                <p:oleObj name="CS ChemDraw Drawing" r:id="rId3" imgW="5541149" imgH="666045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984" y="2809316"/>
                        <a:ext cx="7783539" cy="936264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B77B5F-150F-4A2B-85EF-25FC465E71C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330" y="676091"/>
            <a:ext cx="7861127" cy="1521508"/>
          </a:xfrm>
          <a:prstGeom prst="rect">
            <a:avLst/>
          </a:prstGeom>
          <a:ln w="28575">
            <a:noFill/>
          </a:ln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300"/>
            <a:ext cx="9144000" cy="696686"/>
          </a:xfrm>
        </p:spPr>
        <p:txBody>
          <a:bodyPr>
            <a:normAutofit/>
          </a:bodyPr>
          <a:lstStyle/>
          <a:p>
            <a:r>
              <a:rPr lang="ru-RU" dirty="0"/>
              <a:t>Фотовосстановление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F283746-0393-4508-9586-579B32C5B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665" y="20730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16DF5C01-2768-4071-A495-F15014483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435669"/>
              </p:ext>
            </p:extLst>
          </p:nvPr>
        </p:nvGraphicFramePr>
        <p:xfrm>
          <a:off x="597398" y="5323763"/>
          <a:ext cx="7890686" cy="926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" name="CS ChemDraw Drawing" r:id="rId6" imgW="4727736" imgH="557648" progId="ChemDraw.Document.6.0">
                  <p:embed/>
                </p:oleObj>
              </mc:Choice>
              <mc:Fallback>
                <p:oleObj name="CS ChemDraw Drawing" r:id="rId6" imgW="4727736" imgH="557648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398" y="5323763"/>
                        <a:ext cx="7890686" cy="92698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1460FE8-D3BE-4D0C-B678-0F72F9C4E92D}"/>
              </a:ext>
            </a:extLst>
          </p:cNvPr>
          <p:cNvGrpSpPr/>
          <p:nvPr/>
        </p:nvGrpSpPr>
        <p:grpSpPr>
          <a:xfrm>
            <a:off x="675984" y="4237454"/>
            <a:ext cx="7578441" cy="580453"/>
            <a:chOff x="7337" y="2947243"/>
            <a:chExt cx="8973680" cy="687318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D1376009-84F4-4B08-AEA0-D369DC1D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37" y="2947243"/>
              <a:ext cx="4306824" cy="687318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84E80A58-C68F-4AA1-AF1D-5A3B33315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15071" y="3117127"/>
              <a:ext cx="3965946" cy="389004"/>
            </a:xfrm>
            <a:prstGeom prst="rect">
              <a:avLst/>
            </a:prstGeom>
          </p:spPr>
        </p:pic>
      </p:grpSp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E51D0609-9FBE-4428-8433-7C487CFBF4B5}"/>
              </a:ext>
            </a:extLst>
          </p:cNvPr>
          <p:cNvSpPr/>
          <p:nvPr/>
        </p:nvSpPr>
        <p:spPr>
          <a:xfrm>
            <a:off x="4196110" y="3758538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65F365D-D3C1-4BEE-9530-11BE751CC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5</a:t>
            </a:fld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03F263F-17D6-49EB-8D3E-53B8A65C3D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4122" y="1438650"/>
            <a:ext cx="3303206" cy="118808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E8B4FB4-C856-4E9B-918C-86272B7203B2}"/>
              </a:ext>
            </a:extLst>
          </p:cNvPr>
          <p:cNvSpPr/>
          <p:nvPr/>
        </p:nvSpPr>
        <p:spPr>
          <a:xfrm>
            <a:off x="627652" y="682535"/>
            <a:ext cx="7888695" cy="30760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7417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65F305C-D281-4D4D-BEF9-67A25825F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Реакции </a:t>
            </a:r>
            <a:r>
              <a:rPr lang="ru-RU" dirty="0" err="1"/>
              <a:t>фенолэфира</a:t>
            </a:r>
            <a:endParaRPr lang="ru-RU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FC474C-B015-4865-AE6F-F479A45FF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17" y="420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448E51C-95F9-4EB4-A55C-4807D6E70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12222"/>
              </p:ext>
            </p:extLst>
          </p:nvPr>
        </p:nvGraphicFramePr>
        <p:xfrm>
          <a:off x="626655" y="682534"/>
          <a:ext cx="7888695" cy="1340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2" name="CS ChemDraw Drawing" r:id="rId3" imgW="3818933" imgH="643014" progId="ChemDraw.Document.6.0">
                  <p:embed/>
                </p:oleObj>
              </mc:Choice>
              <mc:Fallback>
                <p:oleObj name="CS ChemDraw Drawing" r:id="rId3" imgW="3818933" imgH="643014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55" y="682534"/>
                        <a:ext cx="7888695" cy="1340866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>
            <a:extLst>
              <a:ext uri="{FF2B5EF4-FFF2-40B4-BE49-F238E27FC236}">
                <a16:creationId xmlns:a16="http://schemas.microsoft.com/office/drawing/2014/main" id="{A417608B-90A2-4DF6-879D-827D184B9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54815"/>
            <a:ext cx="94904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BDD1B98-B667-481A-B108-293EDFF583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251869"/>
              </p:ext>
            </p:extLst>
          </p:nvPr>
        </p:nvGraphicFramePr>
        <p:xfrm>
          <a:off x="626655" y="3596326"/>
          <a:ext cx="7888695" cy="1150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3" name="CS ChemDraw Drawing" r:id="rId5" imgW="5620589" imgH="809449" progId="ChemDraw.Document.6.0">
                  <p:embed/>
                </p:oleObj>
              </mc:Choice>
              <mc:Fallback>
                <p:oleObj name="CS ChemDraw Drawing" r:id="rId5" imgW="5620589" imgH="809449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55" y="3596326"/>
                        <a:ext cx="7888695" cy="1150517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5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76317A-6B09-4B4E-83B7-A8188F42DA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4" t="-2682" r="152" b="2682"/>
          <a:stretch/>
        </p:blipFill>
        <p:spPr>
          <a:xfrm>
            <a:off x="1070442" y="5280416"/>
            <a:ext cx="3500559" cy="605275"/>
          </a:xfrm>
          <a:prstGeom prst="rect">
            <a:avLst/>
          </a:prstGeom>
        </p:spPr>
      </p:pic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5823C800-F756-4B5E-BF04-73C9002D281A}"/>
              </a:ext>
            </a:extLst>
          </p:cNvPr>
          <p:cNvSpPr/>
          <p:nvPr/>
        </p:nvSpPr>
        <p:spPr>
          <a:xfrm>
            <a:off x="4373587" y="4746844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7B38DDE-149C-4D46-B961-A03EC928352E}"/>
              </a:ext>
            </a:extLst>
          </p:cNvPr>
          <p:cNvGrpSpPr/>
          <p:nvPr/>
        </p:nvGrpSpPr>
        <p:grpSpPr>
          <a:xfrm>
            <a:off x="4858851" y="5462924"/>
            <a:ext cx="3214707" cy="305958"/>
            <a:chOff x="4459648" y="6019687"/>
            <a:chExt cx="4624856" cy="440168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64AD50B-23D8-4CD3-8612-110E7073D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769" b="3868"/>
            <a:stretch/>
          </p:blipFill>
          <p:spPr>
            <a:xfrm>
              <a:off x="5202936" y="6019687"/>
              <a:ext cx="3881568" cy="440168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7B3EE17A-D2BC-430C-BF5C-A8B130631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567" r="85594" b="3868"/>
            <a:stretch/>
          </p:blipFill>
          <p:spPr>
            <a:xfrm>
              <a:off x="4459648" y="6100124"/>
              <a:ext cx="743288" cy="359731"/>
            </a:xfrm>
            <a:prstGeom prst="rect">
              <a:avLst/>
            </a:prstGeom>
          </p:spPr>
        </p:pic>
      </p:grp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B926CE3-B9CD-4C42-969D-E736876B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6</a:t>
            </a:fld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0ED90EC-0A81-48AF-B86C-4873C44A854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197"/>
          <a:stretch/>
        </p:blipFill>
        <p:spPr>
          <a:xfrm>
            <a:off x="5745464" y="2254698"/>
            <a:ext cx="2769886" cy="2988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F458D5B-CA00-43F4-A048-59D97E7AF9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5418" r="88912"/>
          <a:stretch/>
        </p:blipFill>
        <p:spPr>
          <a:xfrm>
            <a:off x="5334313" y="2185410"/>
            <a:ext cx="415367" cy="362922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92FC6BB-CA44-47B4-BDFF-A933A6A9DAE2}"/>
              </a:ext>
            </a:extLst>
          </p:cNvPr>
          <p:cNvSpPr/>
          <p:nvPr/>
        </p:nvSpPr>
        <p:spPr>
          <a:xfrm>
            <a:off x="626655" y="682533"/>
            <a:ext cx="7888695" cy="19303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9170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7E78A9B-8C03-402D-A469-2F6FFC8286DA}"/>
              </a:ext>
            </a:extLst>
          </p:cNvPr>
          <p:cNvGrpSpPr/>
          <p:nvPr/>
        </p:nvGrpSpPr>
        <p:grpSpPr>
          <a:xfrm>
            <a:off x="626654" y="3573419"/>
            <a:ext cx="7888695" cy="1263351"/>
            <a:chOff x="622407" y="3553433"/>
            <a:chExt cx="7888695" cy="1263351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D6871DB-2BDA-40A4-B7A9-E1E68E58968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32898" y="3643289"/>
              <a:ext cx="3829763" cy="1083638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E0A34D9C-0231-4B7C-958A-355C41CD3AA0}"/>
                </a:ext>
              </a:extLst>
            </p:cNvPr>
            <p:cNvSpPr/>
            <p:nvPr/>
          </p:nvSpPr>
          <p:spPr>
            <a:xfrm>
              <a:off x="622407" y="3553433"/>
              <a:ext cx="7888695" cy="126335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7D8C84F5-0B1A-4CD5-9CD2-FBBA53716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7210" y="3889539"/>
              <a:ext cx="3408062" cy="647342"/>
            </a:xfrm>
            <a:prstGeom prst="rect">
              <a:avLst/>
            </a:prstGeom>
          </p:spPr>
        </p:pic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Реакции радикалов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7321B8E-8320-4DA0-BED9-859A7DDD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65" y="12807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3C38A6D-E6A3-4B29-9321-551B37E9A6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603373"/>
              </p:ext>
            </p:extLst>
          </p:nvPr>
        </p:nvGraphicFramePr>
        <p:xfrm>
          <a:off x="627652" y="693560"/>
          <a:ext cx="7888695" cy="888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" name="CS ChemDraw Drawing" r:id="rId5" imgW="5001634" imgH="563789" progId="ChemDraw.Document.6.0">
                  <p:embed/>
                </p:oleObj>
              </mc:Choice>
              <mc:Fallback>
                <p:oleObj name="CS ChemDraw Drawing" r:id="rId5" imgW="5001634" imgH="563789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652" y="693560"/>
                        <a:ext cx="7888695" cy="88875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5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65B904-4C62-47EF-87C4-8688DB1F044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54391" y="1972569"/>
            <a:ext cx="3687538" cy="6092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A47257-AEED-4563-A60F-762733B7D9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2455" y="2095869"/>
            <a:ext cx="2781479" cy="368727"/>
          </a:xfrm>
          <a:prstGeom prst="rect">
            <a:avLst/>
          </a:prstGeom>
        </p:spPr>
      </p:pic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BDCB5D74-B228-4132-A357-4DF534B10E63}"/>
              </a:ext>
            </a:extLst>
          </p:cNvPr>
          <p:cNvSpPr/>
          <p:nvPr/>
        </p:nvSpPr>
        <p:spPr>
          <a:xfrm>
            <a:off x="4200355" y="1578013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FD3FF55-9F6B-4CD2-9D7B-55287A9A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632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Фотодекарбонилирование</a:t>
            </a:r>
            <a:endParaRPr lang="ru-RU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7321B8E-8320-4DA0-BED9-859A7DDD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" y="15544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FD3FF55-9F6B-4CD2-9D7B-55287A9A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8</a:t>
            </a:fld>
            <a:endParaRPr lang="ru-RU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90025CC5-ADF8-4242-9BAB-485B07E487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742569"/>
              </p:ext>
            </p:extLst>
          </p:nvPr>
        </p:nvGraphicFramePr>
        <p:xfrm>
          <a:off x="1360511" y="693560"/>
          <a:ext cx="6422978" cy="3887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CS ChemDraw Drawing" r:id="rId3" imgW="4503219" imgH="2738492" progId="ChemDraw.Document.6.0">
                  <p:embed/>
                </p:oleObj>
              </mc:Choice>
              <mc:Fallback>
                <p:oleObj name="CS ChemDraw Drawing" r:id="rId3" imgW="4503219" imgH="2738492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511" y="693560"/>
                        <a:ext cx="6422978" cy="3887004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825D7A6-42F1-4C14-9035-F2D3137B9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638" y="2472474"/>
            <a:ext cx="2686851" cy="2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72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500F87-DE01-4DDE-BD42-48309E5D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Редукция схемы </a:t>
            </a:r>
            <a:r>
              <a:rPr lang="ru-RU" dirty="0" err="1"/>
              <a:t>фотоинициирования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D6FB6-E697-4F1F-BCA6-B9B769B405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680" y="590882"/>
            <a:ext cx="7406640" cy="368746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85ADB1-EB73-4638-A48C-FAD0640C285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139" y="4370665"/>
            <a:ext cx="8577074" cy="2443134"/>
          </a:xfrm>
          <a:prstGeom prst="rect">
            <a:avLst/>
          </a:prstGeom>
        </p:spPr>
      </p:pic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1ECB1A6F-3BC5-43FC-83B2-4DA6C99C2D67}"/>
              </a:ext>
            </a:extLst>
          </p:cNvPr>
          <p:cNvSpPr/>
          <p:nvPr/>
        </p:nvSpPr>
        <p:spPr>
          <a:xfrm>
            <a:off x="4200356" y="4303633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2F705C3-392A-48D9-A640-307A1518C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4044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4147</TotalTime>
  <Words>662</Words>
  <Application>Microsoft Office PowerPoint</Application>
  <PresentationFormat>Экран (4:3)</PresentationFormat>
  <Paragraphs>168</Paragraphs>
  <Slides>28</Slides>
  <Notes>0</Notes>
  <HiddenSlides>1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28</vt:i4>
      </vt:variant>
    </vt:vector>
  </HeadingPairs>
  <TitlesOfParts>
    <vt:vector size="39" baseType="lpstr">
      <vt:lpstr>SimSun</vt:lpstr>
      <vt:lpstr>Arial</vt:lpstr>
      <vt:lpstr>Calibri</vt:lpstr>
      <vt:lpstr>Calibri Light</vt:lpstr>
      <vt:lpstr>Cambria Math</vt:lpstr>
      <vt:lpstr>Times New Roman</vt:lpstr>
      <vt:lpstr>Wingdings</vt:lpstr>
      <vt:lpstr>Тема Office</vt:lpstr>
      <vt:lpstr>CS ChemDraw Drawing</vt:lpstr>
      <vt:lpstr>Рисунок</vt:lpstr>
      <vt:lpstr>Worksheet</vt:lpstr>
      <vt:lpstr>Моделирование процесса полимеризации композиций ДМЭГ/бутанол, ПЭТА/бутанол и ОКМ-2/бутанол, инициируемого системой о-хинон/амин</vt:lpstr>
      <vt:lpstr>ЦЕЛЬ РАБОТЫ </vt:lpstr>
      <vt:lpstr>Мономеры и растворитель</vt:lpstr>
      <vt:lpstr>Активация хинона</vt:lpstr>
      <vt:lpstr>Фотовосстановление</vt:lpstr>
      <vt:lpstr>Реакции фенолэфира</vt:lpstr>
      <vt:lpstr>Реакции радикалов</vt:lpstr>
      <vt:lpstr>Фотодекарбонилирование</vt:lpstr>
      <vt:lpstr>Редукция схемы фотоинициирования</vt:lpstr>
      <vt:lpstr>Рост и передача цепи</vt:lpstr>
      <vt:lpstr>Ингибирование и обрыв</vt:lpstr>
      <vt:lpstr>Редукция схемы полимеризации</vt:lpstr>
      <vt:lpstr>Ошибка редукции схемы фотоинициирования</vt:lpstr>
      <vt:lpstr>Ошибка редукции схемы полимеризации</vt:lpstr>
      <vt:lpstr>Исследование кинетики ОКМ-2</vt:lpstr>
      <vt:lpstr>Исследование кинетики ДМЭГ</vt:lpstr>
      <vt:lpstr>Исследование кинетики ПЭТА</vt:lpstr>
      <vt:lpstr>Влияние k_l, k_diff, k_r, k_p на конверсию</vt:lpstr>
      <vt:lpstr>Влияние k_dQ, k_(rD-rec), k_(rD-dis) на конверсию</vt:lpstr>
      <vt:lpstr>Влияние k_prop, k_inh  на конверсию</vt:lpstr>
      <vt:lpstr>Влияние k_(trans-sol), k_(trans-m), k_(ter-rec) на конверсию</vt:lpstr>
      <vt:lpstr>Описание диффузионной модели</vt:lpstr>
      <vt:lpstr>ДИФФУЗИЯ. ВЯЗКОСТЬ</vt:lpstr>
      <vt:lpstr>НАХОЖДЕНИЕ ВЯЗКОСТЕЙ</vt:lpstr>
      <vt:lpstr>ВЯЗКОСТЬ. ЧИСТЫЕ ВЕЩЕСТВА</vt:lpstr>
      <vt:lpstr>МОЛЕКУЛЯРНАЯ ДИНАМИКА</vt:lpstr>
      <vt:lpstr>КОЭФФИЦИЕНТЫ ДИФФУЗИИ ЧИСТЫХ ВЕЩЕСТВ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STRANGER</cp:lastModifiedBy>
  <cp:revision>247</cp:revision>
  <dcterms:created xsi:type="dcterms:W3CDTF">2024-04-02T18:34:12Z</dcterms:created>
  <dcterms:modified xsi:type="dcterms:W3CDTF">2024-05-31T15:59:16Z</dcterms:modified>
</cp:coreProperties>
</file>